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2"/>
  </p:sldMasterIdLst>
  <p:notesMasterIdLst>
    <p:notesMasterId r:id="rId44"/>
  </p:notesMasterIdLst>
  <p:sldIdLst>
    <p:sldId id="303" r:id="rId3"/>
    <p:sldId id="304" r:id="rId4"/>
    <p:sldId id="257" r:id="rId5"/>
    <p:sldId id="258" r:id="rId6"/>
    <p:sldId id="297" r:id="rId7"/>
    <p:sldId id="259" r:id="rId8"/>
    <p:sldId id="296" r:id="rId9"/>
    <p:sldId id="263" r:id="rId10"/>
    <p:sldId id="298" r:id="rId11"/>
    <p:sldId id="264" r:id="rId12"/>
    <p:sldId id="265" r:id="rId13"/>
    <p:sldId id="266" r:id="rId14"/>
    <p:sldId id="299" r:id="rId15"/>
    <p:sldId id="267" r:id="rId16"/>
    <p:sldId id="268" r:id="rId17"/>
    <p:sldId id="301" r:id="rId18"/>
    <p:sldId id="270" r:id="rId19"/>
    <p:sldId id="302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5" r:id="rId34"/>
    <p:sldId id="286" r:id="rId35"/>
    <p:sldId id="287" r:id="rId36"/>
    <p:sldId id="288" r:id="rId37"/>
    <p:sldId id="289" r:id="rId38"/>
    <p:sldId id="291" r:id="rId39"/>
    <p:sldId id="292" r:id="rId40"/>
    <p:sldId id="293" r:id="rId41"/>
    <p:sldId id="295" r:id="rId42"/>
    <p:sldId id="300" r:id="rId43"/>
  </p:sldIdLst>
  <p:sldSz cx="9144000" cy="6858000" type="screen4x3"/>
  <p:notesSz cx="9144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78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CCC12-D053-456B-B9B0-B866273FB124}" type="datetimeFigureOut">
              <a:rPr lang="en-US" smtClean="0"/>
              <a:pPr/>
              <a:t>25/05/2019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DF865-F71A-405C-9146-2E59D0A92F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6333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873375" y="520700"/>
            <a:ext cx="3430588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Marcador de notas 2"/>
          <p:cNvSpPr>
            <a:spLocks noGrp="1"/>
          </p:cNvSpPr>
          <p:nvPr>
            <p:ph type="body" idx="1"/>
          </p:nvPr>
        </p:nvSpPr>
        <p:spPr bwMode="auto">
          <a:xfrm>
            <a:off x="914405" y="3257550"/>
            <a:ext cx="7450668" cy="30861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00" indent="-171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charset="0"/>
              </a:rPr>
              <a:t>There are numerous ways to classify adverse reactions to food </a:t>
            </a:r>
          </a:p>
          <a:p>
            <a:pPr lvl="1">
              <a:lnSpc>
                <a:spcPct val="90000"/>
              </a:lnSpc>
            </a:pPr>
            <a:r>
              <a:rPr lang="en-GB" dirty="0">
                <a:latin typeface="Arial" charset="0"/>
              </a:rPr>
              <a:t>[click] Toxic</a:t>
            </a:r>
            <a:r>
              <a:rPr lang="en-GB" baseline="0" dirty="0">
                <a:latin typeface="Arial" charset="0"/>
              </a:rPr>
              <a:t> reactions to food are due to the presence of toxins in food and can occur in anyone</a:t>
            </a:r>
            <a:r>
              <a:rPr lang="en-GB" baseline="30000" dirty="0">
                <a:latin typeface="Arial" charset="0"/>
              </a:rPr>
              <a:t>1</a:t>
            </a:r>
            <a:r>
              <a:rPr lang="en-GB" baseline="0" dirty="0">
                <a:latin typeface="Arial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GB" baseline="0" dirty="0">
                <a:latin typeface="Arial" charset="0"/>
              </a:rPr>
              <a:t>[click] There is an important distinction </a:t>
            </a:r>
            <a:r>
              <a:rPr lang="en-GB" dirty="0">
                <a:latin typeface="Arial" charset="0"/>
              </a:rPr>
              <a:t>between immune-mediated reactions (often known as food allergy) and non-immune–mediated reactions (often known as food intolerance).</a:t>
            </a:r>
            <a:r>
              <a:rPr lang="en-GB" baseline="0" dirty="0">
                <a:latin typeface="Arial" charset="0"/>
              </a:rPr>
              <a:t> Non-immune–mediated reactions do not involve the body’s immune system</a:t>
            </a:r>
            <a:r>
              <a:rPr lang="en-GB" baseline="30000" dirty="0">
                <a:latin typeface="Arial" charset="0"/>
              </a:rPr>
              <a:t>2</a:t>
            </a:r>
          </a:p>
          <a:p>
            <a:pPr lvl="1" defTabSz="912354">
              <a:lnSpc>
                <a:spcPct val="90000"/>
              </a:lnSpc>
              <a:defRPr/>
            </a:pPr>
            <a:r>
              <a:rPr lang="en-GB" dirty="0">
                <a:latin typeface="Arial" charset="0"/>
              </a:rPr>
              <a:t>[click] Immune-mediated reactions have the potential to be far more severe than non-immune–mediated reactions. Immune-mediated food hypersensitivity can be further divided according to the underlying mechanism of the immune response, ie, immunoglobulin E (IgE) mediated or non-IgE mediated, although some classification systems also include mixed </a:t>
            </a:r>
            <a:r>
              <a:rPr lang="en-GB" dirty="0" err="1">
                <a:latin typeface="Arial" charset="0"/>
              </a:rPr>
              <a:t>IgE</a:t>
            </a:r>
            <a:r>
              <a:rPr lang="en-GB" dirty="0">
                <a:latin typeface="Arial" charset="0"/>
              </a:rPr>
              <a:t>/non-</a:t>
            </a:r>
            <a:r>
              <a:rPr lang="en-GB" dirty="0" err="1">
                <a:latin typeface="Arial" charset="0"/>
              </a:rPr>
              <a:t>IgE</a:t>
            </a:r>
            <a:r>
              <a:rPr lang="en-GB" dirty="0">
                <a:latin typeface="Arial" charset="0"/>
              </a:rPr>
              <a:t> reactions</a:t>
            </a:r>
            <a:r>
              <a:rPr lang="en-GB" baseline="30000" dirty="0">
                <a:latin typeface="Arial" charset="0"/>
              </a:rPr>
              <a:t>1</a:t>
            </a:r>
          </a:p>
          <a:p>
            <a:pPr marL="171400" indent="-171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u="none" dirty="0"/>
              <a:t>Non-</a:t>
            </a:r>
            <a:r>
              <a:rPr lang="en-US" u="none" dirty="0" err="1"/>
              <a:t>IgE</a:t>
            </a:r>
            <a:r>
              <a:rPr lang="en-US" u="none" dirty="0"/>
              <a:t>–mediated food reactions are typically characterized with a negative skin test result or a lack of specific IgE to foods, but with a positive challenge to the</a:t>
            </a:r>
            <a:r>
              <a:rPr lang="en-US" u="none" baseline="0" dirty="0"/>
              <a:t> </a:t>
            </a:r>
            <a:r>
              <a:rPr lang="en-US" u="none" dirty="0"/>
              <a:t>offending food. For example, food protein–induced </a:t>
            </a:r>
            <a:r>
              <a:rPr lang="en-US" u="none" dirty="0" err="1"/>
              <a:t>enterocolitis</a:t>
            </a:r>
            <a:r>
              <a:rPr lang="en-US" u="none" dirty="0"/>
              <a:t> syndrome is thought to be a T cell–mediated disease because most of the patients exhibit a negative skin test reaction to offending antigens or the absence of specific IgE but show antigen-specific T-cell proliferation in response to milk and soy</a:t>
            </a:r>
            <a:r>
              <a:rPr lang="en-US" u="none" baseline="30000" dirty="0"/>
              <a:t>3</a:t>
            </a:r>
            <a:endParaRPr lang="en-US" b="1" dirty="0"/>
          </a:p>
          <a:p>
            <a:pPr defTabSz="912354">
              <a:defRPr/>
            </a:pPr>
            <a:r>
              <a:rPr lang="en-US" b="1" dirty="0"/>
              <a:t>References</a:t>
            </a:r>
          </a:p>
          <a:p>
            <a:pPr marL="121253" indent="-121253">
              <a:lnSpc>
                <a:spcPct val="85000"/>
              </a:lnSpc>
              <a:spcBef>
                <a:spcPts val="611"/>
              </a:spcBef>
              <a:buFontTx/>
              <a:buAutoNum type="arabicPeriod"/>
            </a:pPr>
            <a:r>
              <a:rPr lang="en-US" sz="800" dirty="0"/>
              <a:t>Burks AW, Tang M, Sicherer S, et al. ICON: food allergy. </a:t>
            </a:r>
            <a:r>
              <a:rPr lang="en-US" sz="800" i="1" dirty="0"/>
              <a:t>J Allergy Clin Immunol</a:t>
            </a:r>
            <a:r>
              <a:rPr lang="en-US" sz="800" dirty="0"/>
              <a:t>. 2012;129(4):906-920. </a:t>
            </a:r>
            <a:endParaRPr lang="en-GB" sz="800" dirty="0">
              <a:latin typeface="Arial" charset="0"/>
            </a:endParaRPr>
          </a:p>
          <a:p>
            <a:pPr marL="121253" indent="-121253">
              <a:lnSpc>
                <a:spcPct val="85000"/>
              </a:lnSpc>
              <a:spcBef>
                <a:spcPts val="611"/>
              </a:spcBef>
              <a:buAutoNum type="arabicPeriod"/>
            </a:pPr>
            <a:r>
              <a:rPr lang="en-US" sz="800" dirty="0"/>
              <a:t>Burks AW, Jones SM, Boyce JA, et al. NIAID-sponsored 2010 guidelines for managing food allergy: applications in the pediatric population.</a:t>
            </a:r>
            <a:r>
              <a:rPr lang="en-US" sz="800" i="1" dirty="0"/>
              <a:t> Pediatrics</a:t>
            </a:r>
            <a:r>
              <a:rPr lang="en-US" sz="800" dirty="0"/>
              <a:t>. 2011;128(5):955-965.</a:t>
            </a:r>
            <a:r>
              <a:rPr lang="en-US" sz="800" b="1" dirty="0"/>
              <a:t> </a:t>
            </a:r>
          </a:p>
          <a:p>
            <a:pPr marL="121253" indent="-121253">
              <a:lnSpc>
                <a:spcPct val="85000"/>
              </a:lnSpc>
              <a:spcBef>
                <a:spcPts val="611"/>
              </a:spcBef>
              <a:buAutoNum type="arabicPeriod"/>
            </a:pPr>
            <a:r>
              <a:rPr lang="en-US" sz="800" dirty="0" err="1"/>
              <a:t>Spergel</a:t>
            </a:r>
            <a:r>
              <a:rPr lang="en-US" sz="800" dirty="0"/>
              <a:t> JM. </a:t>
            </a:r>
            <a:r>
              <a:rPr lang="en-US" sz="800" dirty="0" err="1"/>
              <a:t>Nonimmunoglobulin</a:t>
            </a:r>
            <a:r>
              <a:rPr lang="en-US" sz="800" dirty="0"/>
              <a:t> E-mediated immune reactions to foods. </a:t>
            </a:r>
            <a:r>
              <a:rPr lang="en-US" sz="800" i="1" dirty="0"/>
              <a:t>Allergy Asthma Clin Immunol</a:t>
            </a:r>
            <a:r>
              <a:rPr lang="en-US" sz="800" dirty="0"/>
              <a:t>. 2006;2(2):78-85.</a:t>
            </a:r>
          </a:p>
          <a:p>
            <a:pPr marL="121253" indent="-121253">
              <a:lnSpc>
                <a:spcPct val="85000"/>
              </a:lnSpc>
              <a:spcBef>
                <a:spcPts val="611"/>
              </a:spcBef>
              <a:buAutoNum type="arabicPeriod"/>
            </a:pPr>
            <a:endParaRPr lang="en-US" sz="8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1178A9-5442-4F64-8DA3-5206693A62C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2374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25/05/2019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7988"/>
            <a:ext cx="4040188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17750"/>
            <a:ext cx="4040188" cy="395128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7988"/>
            <a:ext cx="4041775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17750"/>
            <a:ext cx="4041775" cy="395128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64214" y="6363384"/>
            <a:ext cx="21336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900">
                <a:solidFill>
                  <a:srgbClr val="004C92"/>
                </a:solidFill>
                <a:latin typeface="Arial Rounded MT Bold" panose="020F0704030504030204" pitchFamily="34" charset="0"/>
              </a:defRPr>
            </a:lvl1pPr>
          </a:lstStyle>
          <a:p>
            <a:fld id="{AC852103-0993-49A2-AAAA-E06A3AF9C7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7219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214" y="6363384"/>
            <a:ext cx="21336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900">
                <a:solidFill>
                  <a:srgbClr val="004C92"/>
                </a:solidFill>
                <a:latin typeface="Arial Rounded MT Bold" panose="020F0704030504030204" pitchFamily="34" charset="0"/>
              </a:defRPr>
            </a:lvl1pPr>
          </a:lstStyle>
          <a:p>
            <a:fld id="{AC852103-0993-49A2-AAAA-E06A3AF9C7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3389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214" y="6363384"/>
            <a:ext cx="21336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900">
                <a:solidFill>
                  <a:srgbClr val="004C92"/>
                </a:solidFill>
                <a:latin typeface="Arial Rounded MT Bold" panose="020F0704030504030204" pitchFamily="34" charset="0"/>
              </a:defRPr>
            </a:lvl1pPr>
          </a:lstStyle>
          <a:p>
            <a:fld id="{AC852103-0993-49A2-AAAA-E06A3AF9C7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2" descr="\\psf\Home\Desktop\ALLERNI_35-SquaresOnly_cmy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3363" y="223778"/>
            <a:ext cx="8922068" cy="36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075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25/05/2019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25/05/2019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57200"/>
            <a:ext cx="9144000" cy="5934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184404" y="304711"/>
            <a:ext cx="2480805" cy="22029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15442" y="228549"/>
            <a:ext cx="2559989" cy="22027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286000" y="1371600"/>
            <a:ext cx="4724400" cy="1447800"/>
          </a:xfrm>
          <a:custGeom>
            <a:avLst/>
            <a:gdLst/>
            <a:ahLst/>
            <a:cxnLst/>
            <a:rect l="l" t="t" r="r" b="b"/>
            <a:pathLst>
              <a:path w="4724400" h="1447800">
                <a:moveTo>
                  <a:pt x="0" y="1447800"/>
                </a:moveTo>
                <a:lnTo>
                  <a:pt x="4724400" y="1447800"/>
                </a:lnTo>
                <a:lnTo>
                  <a:pt x="47244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92D050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25/05/2019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25/05/2019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142875" y="2247317"/>
            <a:ext cx="8858250" cy="1255543"/>
          </a:xfrm>
          <a:prstGeom prst="roundRect">
            <a:avLst>
              <a:gd name="adj" fmla="val 14391"/>
            </a:avLst>
          </a:prstGeom>
          <a:solidFill>
            <a:srgbClr val="004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339817"/>
            <a:ext cx="8546123" cy="1069975"/>
          </a:xfrm>
        </p:spPr>
        <p:txBody>
          <a:bodyPr lIns="0" rIns="0" anchor="ctr" anchorCtr="0">
            <a:normAutofit/>
          </a:bodyPr>
          <a:lstStyle>
            <a:lvl1pPr algn="l">
              <a:lnSpc>
                <a:spcPct val="90000"/>
              </a:lnSpc>
              <a:defRPr sz="3000"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40015"/>
            <a:ext cx="8560192" cy="17526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2000" i="1">
                <a:solidFill>
                  <a:srgbClr val="004C92"/>
                </a:solidFill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129" y="6363384"/>
            <a:ext cx="21336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900">
                <a:solidFill>
                  <a:srgbClr val="004990"/>
                </a:solidFill>
                <a:latin typeface="Arial Rounded MT Bold" panose="020F0704030504030204" pitchFamily="34" charset="0"/>
              </a:defRPr>
            </a:lvl1pPr>
          </a:lstStyle>
          <a:p>
            <a:fld id="{AC852103-0993-49A2-AAAA-E06A3AF9C7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074" name="Picture 2" descr="\\psf\Host\Users\aboyd\Desktop\MJN-logo-3in-&amp;-larger-for-PP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69015" y="6138493"/>
            <a:ext cx="1869319" cy="5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\\psf\Home\Desktop\ALLERNI_LOGO_and-Squares_cmyk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3363" y="223778"/>
            <a:ext cx="8922068" cy="36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100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5" y="649224"/>
            <a:ext cx="8567225" cy="41148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096116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92800"/>
            <a:ext cx="7772400" cy="1362075"/>
          </a:xfrm>
        </p:spPr>
        <p:txBody>
          <a:bodyPr anchor="t">
            <a:normAutofit/>
          </a:bodyPr>
          <a:lstStyle>
            <a:lvl1pPr algn="l">
              <a:defRPr sz="3500" b="0" cap="all">
                <a:solidFill>
                  <a:srgbClr val="004C9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926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2" descr="\\psf\Host\Users\aboyd\Desktop\MJN-logo-3in-&amp;-larger-for-PP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69015" y="6138493"/>
            <a:ext cx="1869319" cy="5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129" y="6363384"/>
            <a:ext cx="21336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900">
                <a:solidFill>
                  <a:srgbClr val="004990"/>
                </a:solidFill>
                <a:latin typeface="Arial Rounded MT Bold" panose="020F0704030504030204" pitchFamily="34" charset="0"/>
              </a:defRPr>
            </a:lvl1pPr>
          </a:lstStyle>
          <a:p>
            <a:fld id="{AC852103-0993-49A2-AAAA-E06A3AF9C7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3" descr="\\psf\Home\Desktop\ALLERNI_LOGO_and-Squares_cmyk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3363" y="223778"/>
            <a:ext cx="8922068" cy="36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7247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7988"/>
            <a:ext cx="40386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7988"/>
            <a:ext cx="40386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214" y="6363384"/>
            <a:ext cx="21336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900">
                <a:solidFill>
                  <a:srgbClr val="004C92"/>
                </a:solidFill>
                <a:latin typeface="Arial Rounded MT Bold" panose="020F0704030504030204" pitchFamily="34" charset="0"/>
              </a:defRPr>
            </a:lvl1pPr>
          </a:lstStyle>
          <a:p>
            <a:fld id="{AC852103-0993-49A2-AAAA-E06A3AF9C7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324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4278" y="192150"/>
            <a:ext cx="7835442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07261"/>
            <a:ext cx="8072119" cy="1490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25/05/2019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\\psf\Home\Desktop\ALLERNI_35-SquaresOnly_cmyk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3363" y="223778"/>
            <a:ext cx="8922068" cy="36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2885" y="646001"/>
            <a:ext cx="8567225" cy="4114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05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417149" y="6549810"/>
            <a:ext cx="547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FC486D4-2295-7F4F-8BE3-138025B8FD33}" type="slidenum">
              <a:rPr lang="en-US" sz="10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algn="r"/>
              <a:t>‹#›</a:t>
            </a:fld>
            <a:endParaRPr lang="en-US" sz="10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674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2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168275" indent="-168275" algn="l" defTabSz="914400" rtl="0" eaLnBrk="1" latinLnBrk="0" hangingPunct="1">
        <a:spcBef>
          <a:spcPts val="1400"/>
        </a:spcBef>
        <a:buFont typeface="Arial" panose="020B0604020202020204" pitchFamily="34" charset="0"/>
        <a:buChar char="•"/>
        <a:tabLst/>
        <a:defRPr sz="2200" kern="1200">
          <a:solidFill>
            <a:srgbClr val="004C92"/>
          </a:solidFill>
          <a:latin typeface="Arial Rounded MT Bold" panose="020F0704030504030204" pitchFamily="34" charset="0"/>
          <a:ea typeface="+mn-ea"/>
          <a:cs typeface="+mn-cs"/>
        </a:defRPr>
      </a:lvl1pPr>
      <a:lvl2pPr marL="457200" indent="-288925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tx1">
              <a:lumMod val="65000"/>
              <a:lumOff val="35000"/>
            </a:schemeClr>
          </a:solidFill>
          <a:latin typeface="Arial Rounded MT Bold" panose="020F0704030504030204" pitchFamily="34" charset="0"/>
          <a:ea typeface="+mn-ea"/>
          <a:cs typeface="+mn-cs"/>
        </a:defRPr>
      </a:lvl2pPr>
      <a:lvl3pPr marL="688975" indent="-176213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Arial Rounded MT Bold" panose="020F0704030504030204" pitchFamily="34" charset="0"/>
          <a:ea typeface="+mn-ea"/>
          <a:cs typeface="+mn-cs"/>
        </a:defRPr>
      </a:lvl3pPr>
      <a:lvl4pPr marL="914400" indent="-225425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Arial Rounded MT Bold" panose="020F0704030504030204" pitchFamily="34" charset="0"/>
          <a:ea typeface="+mn-ea"/>
          <a:cs typeface="+mn-cs"/>
        </a:defRPr>
      </a:lvl4pPr>
      <a:lvl5pPr marL="1146175" indent="-231775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>
              <a:lumMod val="65000"/>
              <a:lumOff val="35000"/>
            </a:schemeClr>
          </a:solidFill>
          <a:latin typeface="Arial Rounded MT Bold" panose="020F07040305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1142998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4800" smtClean="0">
                <a:solidFill>
                  <a:srgbClr val="FF0000"/>
                </a:solidFill>
              </a:rPr>
              <a:t>                          CMPA  </a:t>
            </a:r>
            <a:endParaRPr lang="it-IT" sz="2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1447800"/>
            <a:ext cx="9144000" cy="5410200"/>
          </a:xfrm>
          <a:prstGeom prst="rect">
            <a:avLst/>
          </a:prstGeo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      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           </a:t>
            </a:r>
            <a:r>
              <a:rPr lang="en-US" sz="3900" b="1" dirty="0" err="1" smtClean="0">
                <a:solidFill>
                  <a:schemeClr val="tx1"/>
                </a:solidFill>
                <a:latin typeface="Comic Sans MS" pitchFamily="66" charset="0"/>
              </a:rPr>
              <a:t>Dr.Binod</a:t>
            </a:r>
            <a:r>
              <a:rPr lang="en-US" sz="39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3900" b="1" dirty="0" smtClean="0">
                <a:solidFill>
                  <a:schemeClr val="tx1"/>
                </a:solidFill>
                <a:latin typeface="Comic Sans MS" pitchFamily="66" charset="0"/>
              </a:rPr>
              <a:t>Kumar Singh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                   Professor 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&amp; Head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                  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Dept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. of Pediatrics, NMCH, Patna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                  IAP State President, Bihar- 2019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                  CIAP Executive board member-2015   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                  NNF State president, Bihar- 2014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                  IAP State secretary,Bihar-2010-2011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                 NNF State secretary,Bihar-2008-2009</a:t>
            </a:r>
            <a:endParaRPr lang="en-US" sz="2400" dirty="0" smtClean="0">
              <a:solidFill>
                <a:schemeClr val="tx1"/>
              </a:solidFill>
              <a:latin typeface="Impact" pitchFamily="34" charset="0"/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                      Fellow of Indian Academy of Pediatrics (FIAP)</a:t>
            </a:r>
            <a:r>
              <a:rPr lang="en-US" sz="2400" dirty="0" smtClean="0">
                <a:solidFill>
                  <a:schemeClr val="tx1"/>
                </a:solidFill>
                <a:latin typeface="Impact" pitchFamily="34" charset="0"/>
              </a:rPr>
              <a:t>	</a:t>
            </a:r>
          </a:p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  <a:latin typeface="Impact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Impact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Impact" pitchFamily="34" charset="0"/>
              </a:rPr>
              <a:t>                    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-     Consultant Neonatologist &amp; Pediatrician</a:t>
            </a:r>
          </a:p>
          <a:p>
            <a:pPr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b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          </a:t>
            </a:r>
            <a:r>
              <a:rPr lang="en-US" sz="2000" b="1" dirty="0" smtClean="0">
                <a:solidFill>
                  <a:schemeClr val="tx1"/>
                </a:solidFill>
                <a:latin typeface="Comic Sans MS" pitchFamily="66" charset="0"/>
              </a:rPr>
              <a:t>Shiv </a:t>
            </a:r>
            <a:r>
              <a:rPr lang="en-US" sz="2000" b="1" dirty="0" err="1" smtClean="0">
                <a:solidFill>
                  <a:schemeClr val="tx1"/>
                </a:solidFill>
                <a:latin typeface="Comic Sans MS" pitchFamily="66" charset="0"/>
              </a:rPr>
              <a:t>Shishu</a:t>
            </a:r>
            <a:r>
              <a:rPr lang="en-US" sz="2000" b="1" dirty="0" smtClean="0">
                <a:solidFill>
                  <a:schemeClr val="tx1"/>
                </a:solidFill>
                <a:latin typeface="Comic Sans MS" pitchFamily="66" charset="0"/>
              </a:rPr>
              <a:t> Hospital :K-208, P.C </a:t>
            </a:r>
            <a:r>
              <a:rPr lang="en-US" sz="2000" b="1" dirty="0" err="1" smtClean="0">
                <a:solidFill>
                  <a:schemeClr val="tx1"/>
                </a:solidFill>
                <a:latin typeface="Comic Sans MS" pitchFamily="66" charset="0"/>
              </a:rPr>
              <a:t>Colony,Hanuman</a:t>
            </a: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 Nagar,</a:t>
            </a:r>
          </a:p>
          <a:p>
            <a:pPr>
              <a:defRPr/>
            </a:pP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                                  Patna – 800020</a:t>
            </a:r>
            <a:endParaRPr lang="en-US" sz="20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Comic Sans MS" pitchFamily="66" charset="0"/>
              </a:rPr>
              <a:t>      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       Web site : www.shivshishuhospital.com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171451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5499967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805" y="40814"/>
            <a:ext cx="8289440" cy="1206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6727" y="295971"/>
            <a:ext cx="55867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5" dirty="0">
                <a:latin typeface="Calibri" panose="020F0502020204030204"/>
                <a:cs typeface="Calibri" panose="020F0502020204030204"/>
              </a:rPr>
              <a:t>CLINICAL</a:t>
            </a:r>
            <a:r>
              <a:rPr sz="4400" b="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4400" b="0" spc="-65" dirty="0">
                <a:latin typeface="Calibri" panose="020F0502020204030204"/>
                <a:cs typeface="Calibri" panose="020F0502020204030204"/>
              </a:rPr>
              <a:t>PRESENTATION</a:t>
            </a:r>
            <a:endParaRPr sz="44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400" y="1275040"/>
            <a:ext cx="8991600" cy="5265159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marR="838835" indent="-342900">
              <a:lnSpc>
                <a:spcPts val="2590"/>
              </a:lnSpc>
              <a:spcBef>
                <a:spcPts val="72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spc="-55" dirty="0">
                <a:latin typeface="Calibri" panose="020F0502020204030204"/>
                <a:cs typeface="Calibri" panose="020F0502020204030204"/>
              </a:rPr>
              <a:t>CMPA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can </a:t>
            </a:r>
            <a:r>
              <a:rPr sz="2400" dirty="0">
                <a:latin typeface="Calibri" panose="020F0502020204030204"/>
                <a:cs typeface="Calibri" panose="020F0502020204030204"/>
              </a:rPr>
              <a:t>induce a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diverse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range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of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symptoms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of  variable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intensity </a:t>
            </a:r>
            <a:r>
              <a:rPr sz="2400" dirty="0">
                <a:latin typeface="Calibri" panose="020F0502020204030204"/>
                <a:cs typeface="Calibri" panose="020F0502020204030204"/>
              </a:rPr>
              <a:t>in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infants</a:t>
            </a:r>
            <a:r>
              <a:rPr sz="2400" spc="-10" dirty="0" smtClean="0">
                <a:latin typeface="Calibri" panose="020F0502020204030204"/>
                <a:cs typeface="Calibri" panose="020F0502020204030204"/>
              </a:rPr>
              <a:t>.</a:t>
            </a:r>
            <a:endParaRPr lang="en-US" sz="2400" spc="-10" dirty="0" smtClean="0">
              <a:latin typeface="Calibri" panose="020F0502020204030204"/>
              <a:cs typeface="Calibri" panose="020F0502020204030204"/>
            </a:endParaRPr>
          </a:p>
          <a:p>
            <a:pPr marL="355600" marR="838835" indent="-342900">
              <a:lnSpc>
                <a:spcPts val="2590"/>
              </a:lnSpc>
              <a:spcBef>
                <a:spcPts val="72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endParaRPr lang="en-US" sz="2400" spc="-10" dirty="0" smtClean="0">
              <a:latin typeface="Calibri" panose="020F0502020204030204"/>
              <a:cs typeface="Calibri" panose="020F0502020204030204"/>
            </a:endParaRPr>
          </a:p>
          <a:p>
            <a:pPr marL="355600" marR="838835" indent="-342900">
              <a:lnSpc>
                <a:spcPts val="2590"/>
              </a:lnSpc>
              <a:spcBef>
                <a:spcPts val="72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lang="en-US"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3200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C</a:t>
            </a:r>
            <a:r>
              <a:rPr lang="en-US" sz="3200" spc="-10" dirty="0" smtClean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an be classified into 2 types </a:t>
            </a:r>
            <a:r>
              <a:rPr lang="en-US" sz="3200" spc="-10" dirty="0" smtClean="0">
                <a:latin typeface="Calibri" panose="020F0502020204030204"/>
                <a:cs typeface="Calibri" panose="020F0502020204030204"/>
              </a:rPr>
              <a:t>–</a:t>
            </a:r>
          </a:p>
          <a:p>
            <a:pPr marL="355600" marR="838835" indent="-342900">
              <a:lnSpc>
                <a:spcPts val="2590"/>
              </a:lnSpc>
              <a:spcBef>
                <a:spcPts val="725"/>
              </a:spcBef>
              <a:buFont typeface="Wingdings" pitchFamily="2" charset="2"/>
              <a:buChar char="q"/>
              <a:tabLst>
                <a:tab pos="354965" algn="l"/>
                <a:tab pos="355600" algn="l"/>
              </a:tabLst>
            </a:pPr>
            <a:r>
              <a:rPr lang="en-US"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2400" spc="-10" dirty="0" smtClean="0">
                <a:latin typeface="Calibri" panose="020F0502020204030204"/>
                <a:cs typeface="Calibri" panose="020F0502020204030204"/>
              </a:rPr>
              <a:t>         Immediate reactions </a:t>
            </a:r>
          </a:p>
          <a:p>
            <a:pPr marL="355600" marR="838835" indent="-342900">
              <a:lnSpc>
                <a:spcPts val="2590"/>
              </a:lnSpc>
              <a:spcBef>
                <a:spcPts val="725"/>
              </a:spcBef>
              <a:buFont typeface="Wingdings" pitchFamily="2" charset="2"/>
              <a:buChar char="q"/>
              <a:tabLst>
                <a:tab pos="354965" algn="l"/>
                <a:tab pos="355600" algn="l"/>
              </a:tabLst>
            </a:pPr>
            <a:r>
              <a:rPr lang="en-US"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2400" spc="-10" dirty="0" smtClean="0">
                <a:latin typeface="Calibri" panose="020F0502020204030204"/>
                <a:cs typeface="Calibri" panose="020F0502020204030204"/>
              </a:rPr>
              <a:t>         Delayed reactions </a:t>
            </a:r>
          </a:p>
          <a:p>
            <a:pPr marL="12700" marR="189230">
              <a:lnSpc>
                <a:spcPct val="80000"/>
              </a:lnSpc>
              <a:spcBef>
                <a:spcPts val="675"/>
              </a:spcBef>
              <a:tabLst>
                <a:tab pos="354965" algn="l"/>
                <a:tab pos="355600" algn="l"/>
              </a:tabLst>
            </a:pPr>
            <a:endParaRPr sz="2400" dirty="0">
              <a:latin typeface="Calibri" panose="020F0502020204030204"/>
              <a:cs typeface="Calibri" panose="020F0502020204030204"/>
            </a:endParaRPr>
          </a:p>
          <a:p>
            <a:pPr marL="355600" marR="5080" indent="-342900">
              <a:lnSpc>
                <a:spcPct val="80000"/>
              </a:lnSpc>
              <a:spcBef>
                <a:spcPts val="65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Immediate reactions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occur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from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minutes up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to </a:t>
            </a:r>
            <a:r>
              <a:rPr sz="2400" dirty="0">
                <a:latin typeface="Calibri" panose="020F0502020204030204"/>
                <a:cs typeface="Calibri" panose="020F0502020204030204"/>
              </a:rPr>
              <a:t>2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hours 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after allergen ingestion </a:t>
            </a:r>
            <a:r>
              <a:rPr sz="2400" dirty="0">
                <a:latin typeface="Calibri" panose="020F0502020204030204"/>
                <a:cs typeface="Calibri" panose="020F0502020204030204"/>
              </a:rPr>
              <a:t>and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are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more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likely to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be </a:t>
            </a:r>
            <a:r>
              <a:rPr sz="2400" dirty="0" err="1">
                <a:latin typeface="Calibri" panose="020F0502020204030204"/>
                <a:cs typeface="Calibri" panose="020F0502020204030204"/>
              </a:rPr>
              <a:t>IgE</a:t>
            </a:r>
            <a:r>
              <a:rPr sz="2400" dirty="0">
                <a:latin typeface="Calibri" panose="020F0502020204030204"/>
                <a:cs typeface="Calibri" panose="020F0502020204030204"/>
              </a:rPr>
              <a:t>  </a:t>
            </a:r>
            <a:r>
              <a:rPr sz="2400" spc="-5" dirty="0" smtClean="0">
                <a:latin typeface="Calibri" panose="020F0502020204030204"/>
                <a:cs typeface="Calibri" panose="020F0502020204030204"/>
              </a:rPr>
              <a:t>mediated</a:t>
            </a:r>
            <a:endParaRPr lang="en-US" sz="2400" spc="-5" dirty="0">
              <a:latin typeface="Calibri" panose="020F0502020204030204"/>
              <a:cs typeface="Calibri" panose="020F0502020204030204"/>
            </a:endParaRPr>
          </a:p>
          <a:p>
            <a:pPr marL="355600" marR="5080" indent="-342900">
              <a:lnSpc>
                <a:spcPct val="80000"/>
              </a:lnSpc>
              <a:spcBef>
                <a:spcPts val="65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endParaRPr sz="2400" dirty="0">
              <a:latin typeface="Calibri" panose="020F0502020204030204"/>
              <a:cs typeface="Calibri" panose="020F0502020204030204"/>
            </a:endParaRPr>
          </a:p>
          <a:p>
            <a:pPr marL="355600" marR="259080" indent="-342900">
              <a:lnSpc>
                <a:spcPct val="80000"/>
              </a:lnSpc>
              <a:spcBef>
                <a:spcPts val="650"/>
              </a:spcBef>
              <a:buFont typeface="Arial" panose="020B0604020202020204"/>
              <a:buChar char="•"/>
              <a:tabLst>
                <a:tab pos="354965" algn="l"/>
                <a:tab pos="355600" algn="l"/>
                <a:tab pos="4048125" algn="l"/>
              </a:tabLst>
            </a:pPr>
            <a:r>
              <a:rPr lang="en-US" sz="2400" b="1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D</a:t>
            </a:r>
            <a:r>
              <a:rPr sz="2400" b="1" spc="-15" dirty="0" smtClean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elayed </a:t>
            </a:r>
            <a:r>
              <a:rPr sz="24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reactions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manifest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up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to </a:t>
            </a:r>
            <a:r>
              <a:rPr sz="2400" dirty="0">
                <a:latin typeface="Calibri" panose="020F0502020204030204"/>
                <a:cs typeface="Calibri" panose="020F0502020204030204"/>
              </a:rPr>
              <a:t>48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hours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or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even </a:t>
            </a:r>
            <a:r>
              <a:rPr sz="2400" dirty="0">
                <a:latin typeface="Calibri" panose="020F0502020204030204"/>
                <a:cs typeface="Calibri" panose="020F0502020204030204"/>
              </a:rPr>
              <a:t>1 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week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following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ingestion.	</a:t>
            </a:r>
            <a:endParaRPr lang="en-US" sz="2400" spc="-5" dirty="0" smtClean="0">
              <a:latin typeface="Calibri" panose="020F0502020204030204"/>
              <a:cs typeface="Calibri" panose="020F0502020204030204"/>
            </a:endParaRPr>
          </a:p>
          <a:p>
            <a:pPr marL="12700" marR="259080">
              <a:lnSpc>
                <a:spcPct val="80000"/>
              </a:lnSpc>
              <a:spcBef>
                <a:spcPts val="650"/>
              </a:spcBef>
              <a:tabLst>
                <a:tab pos="354965" algn="l"/>
                <a:tab pos="355600" algn="l"/>
                <a:tab pos="4048125" algn="l"/>
              </a:tabLst>
            </a:pPr>
            <a:r>
              <a:rPr lang="en-US" sz="2400" spc="-15" dirty="0" smtClean="0">
                <a:latin typeface="Calibri" panose="020F0502020204030204"/>
                <a:cs typeface="Calibri" panose="020F0502020204030204"/>
              </a:rPr>
              <a:t>       I</a:t>
            </a:r>
            <a:r>
              <a:rPr sz="2400" spc="-15" dirty="0" smtClean="0">
                <a:latin typeface="Calibri" panose="020F0502020204030204"/>
                <a:cs typeface="Calibri" panose="020F0502020204030204"/>
              </a:rPr>
              <a:t>nvolve</a:t>
            </a:r>
            <a:r>
              <a:rPr lang="en-US" sz="2400" spc="-15" dirty="0" smtClean="0">
                <a:latin typeface="Calibri" panose="020F0502020204030204"/>
                <a:cs typeface="Calibri" panose="020F0502020204030204"/>
              </a:rPr>
              <a:t>s</a:t>
            </a:r>
            <a:r>
              <a:rPr sz="2400" spc="-15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non–IgE-mediated immune</a:t>
            </a:r>
            <a:r>
              <a:rPr sz="24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 smtClean="0">
                <a:latin typeface="Calibri" panose="020F0502020204030204"/>
                <a:cs typeface="Calibri" panose="020F0502020204030204"/>
              </a:rPr>
              <a:t>mechanisms</a:t>
            </a:r>
            <a:r>
              <a:rPr lang="en-US" sz="2400" dirty="0" smtClean="0">
                <a:latin typeface="Calibri" panose="020F0502020204030204"/>
                <a:cs typeface="Calibri" panose="020F0502020204030204"/>
              </a:rPr>
              <a:t>(T cell mediated immunity )</a:t>
            </a:r>
            <a:endParaRPr sz="2400" dirty="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417384"/>
            <a:ext cx="8458200" cy="3180999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marR="5080" indent="-342900" algn="just">
              <a:lnSpc>
                <a:spcPts val="3240"/>
              </a:lnSpc>
              <a:spcBef>
                <a:spcPts val="50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Symptoms </a:t>
            </a:r>
            <a:r>
              <a:rPr sz="2800" dirty="0">
                <a:latin typeface="Calibri" panose="020F0502020204030204"/>
                <a:cs typeface="Calibri" panose="020F0502020204030204"/>
              </a:rPr>
              <a:t>and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signs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related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to 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CMPA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may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involve  many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different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organ systems,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mostly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8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skin  and the </a:t>
            </a:r>
            <a:r>
              <a:rPr sz="2800" b="1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gastrointestinal </a:t>
            </a:r>
            <a:r>
              <a:rPr sz="28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and </a:t>
            </a:r>
            <a:r>
              <a:rPr sz="2800" b="1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respiratory</a:t>
            </a:r>
            <a:r>
              <a:rPr sz="2800" b="1" spc="-3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2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tracts</a:t>
            </a:r>
            <a:r>
              <a:rPr sz="2800" spc="-20" dirty="0" smtClean="0">
                <a:latin typeface="Calibri" panose="020F0502020204030204"/>
                <a:cs typeface="Calibri" panose="020F0502020204030204"/>
              </a:rPr>
              <a:t>.</a:t>
            </a:r>
            <a:endParaRPr lang="en-US" sz="2800" spc="-20" dirty="0" smtClean="0">
              <a:latin typeface="Calibri" panose="020F0502020204030204"/>
              <a:cs typeface="Calibri" panose="020F0502020204030204"/>
            </a:endParaRPr>
          </a:p>
          <a:p>
            <a:pPr marL="355600" marR="5080" indent="-342900" algn="just">
              <a:lnSpc>
                <a:spcPts val="3240"/>
              </a:lnSpc>
              <a:spcBef>
                <a:spcPts val="50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355600" marR="981075" indent="-342900" algn="just">
              <a:lnSpc>
                <a:spcPts val="3240"/>
              </a:lnSpc>
              <a:spcBef>
                <a:spcPts val="72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The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involvement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of </a:t>
            </a:r>
            <a:r>
              <a:rPr sz="2800" dirty="0">
                <a:latin typeface="Calibri" panose="020F0502020204030204"/>
                <a:cs typeface="Calibri" panose="020F0502020204030204"/>
              </a:rPr>
              <a:t>2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systems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increases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 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probability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40" dirty="0">
                <a:latin typeface="Calibri" panose="020F0502020204030204"/>
                <a:cs typeface="Calibri" panose="020F0502020204030204"/>
              </a:rPr>
              <a:t>CMPA</a:t>
            </a:r>
            <a:r>
              <a:rPr sz="2800" spc="-40" dirty="0" smtClean="0">
                <a:latin typeface="Calibri" panose="020F0502020204030204"/>
                <a:cs typeface="Calibri" panose="020F0502020204030204"/>
              </a:rPr>
              <a:t>.</a:t>
            </a:r>
            <a:endParaRPr lang="en-US" sz="2800" spc="-40" dirty="0" smtClean="0">
              <a:latin typeface="Calibri" panose="020F0502020204030204"/>
              <a:cs typeface="Calibri" panose="020F0502020204030204"/>
            </a:endParaRPr>
          </a:p>
          <a:p>
            <a:pPr marL="355600" marR="981075" indent="-342900" algn="just">
              <a:lnSpc>
                <a:spcPts val="3240"/>
              </a:lnSpc>
              <a:spcBef>
                <a:spcPts val="72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endParaRPr sz="28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990600"/>
            <a:ext cx="830580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130810" indent="-342900" algn="just">
              <a:lnSpc>
                <a:spcPct val="80000"/>
              </a:lnSpc>
              <a:spcBef>
                <a:spcPts val="65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lang="en-IN" sz="2800" b="1" spc="-5" dirty="0">
                <a:solidFill>
                  <a:srgbClr val="C00000"/>
                </a:solidFill>
                <a:cs typeface="Calibri" panose="020F0502020204030204"/>
              </a:rPr>
              <a:t>Combinations </a:t>
            </a:r>
            <a:r>
              <a:rPr lang="en-IN" sz="2800" b="1" dirty="0">
                <a:solidFill>
                  <a:srgbClr val="C00000"/>
                </a:solidFill>
                <a:cs typeface="Calibri" panose="020F0502020204030204"/>
              </a:rPr>
              <a:t>of </a:t>
            </a:r>
            <a:r>
              <a:rPr lang="en-IN" sz="2800" b="1" spc="-10" dirty="0">
                <a:solidFill>
                  <a:srgbClr val="C00000"/>
                </a:solidFill>
                <a:cs typeface="Calibri" panose="020F0502020204030204"/>
              </a:rPr>
              <a:t>immediate </a:t>
            </a:r>
            <a:r>
              <a:rPr lang="en-IN" sz="2800" b="1" dirty="0">
                <a:solidFill>
                  <a:srgbClr val="C00000"/>
                </a:solidFill>
                <a:cs typeface="Calibri" panose="020F0502020204030204"/>
              </a:rPr>
              <a:t>and </a:t>
            </a:r>
            <a:r>
              <a:rPr lang="en-IN" sz="2800" b="1" spc="-15" dirty="0">
                <a:solidFill>
                  <a:srgbClr val="C00000"/>
                </a:solidFill>
                <a:cs typeface="Calibri" panose="020F0502020204030204"/>
              </a:rPr>
              <a:t>delayed </a:t>
            </a:r>
            <a:r>
              <a:rPr lang="en-IN" sz="2800" b="1" spc="-10" dirty="0">
                <a:solidFill>
                  <a:srgbClr val="C00000"/>
                </a:solidFill>
                <a:cs typeface="Calibri" panose="020F0502020204030204"/>
              </a:rPr>
              <a:t>reactions </a:t>
            </a:r>
            <a:r>
              <a:rPr lang="en-IN" sz="2800" spc="-15" dirty="0">
                <a:cs typeface="Calibri" panose="020F0502020204030204"/>
              </a:rPr>
              <a:t>to  </a:t>
            </a:r>
            <a:r>
              <a:rPr lang="en-IN" sz="2800" dirty="0">
                <a:cs typeface="Calibri" panose="020F0502020204030204"/>
              </a:rPr>
              <a:t>the same </a:t>
            </a:r>
            <a:r>
              <a:rPr lang="en-IN" sz="2800" spc="-10" dirty="0">
                <a:cs typeface="Calibri" panose="020F0502020204030204"/>
              </a:rPr>
              <a:t>allergen </a:t>
            </a:r>
            <a:r>
              <a:rPr lang="en-IN" sz="2800" spc="-15" dirty="0">
                <a:cs typeface="Calibri" panose="020F0502020204030204"/>
              </a:rPr>
              <a:t>may </a:t>
            </a:r>
            <a:r>
              <a:rPr lang="en-IN" sz="2800" dirty="0">
                <a:cs typeface="Calibri" panose="020F0502020204030204"/>
              </a:rPr>
              <a:t>occur in the </a:t>
            </a:r>
            <a:r>
              <a:rPr lang="en-IN" sz="2800" spc="-5" dirty="0">
                <a:cs typeface="Calibri" panose="020F0502020204030204"/>
              </a:rPr>
              <a:t>same</a:t>
            </a:r>
            <a:r>
              <a:rPr lang="en-IN" sz="2800" spc="-80" dirty="0">
                <a:cs typeface="Calibri" panose="020F0502020204030204"/>
              </a:rPr>
              <a:t> </a:t>
            </a:r>
            <a:r>
              <a:rPr lang="en-IN" sz="2800" spc="-10" dirty="0">
                <a:cs typeface="Calibri" panose="020F0502020204030204"/>
              </a:rPr>
              <a:t>patient.</a:t>
            </a:r>
            <a:endParaRPr lang="en-IN" sz="2800" dirty="0"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0678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501984" y="331760"/>
            <a:ext cx="8289440" cy="1206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515839" y="1981200"/>
            <a:ext cx="7924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en-IN" sz="2400" dirty="0" smtClean="0"/>
              <a:t>Diagnosis is  </a:t>
            </a:r>
            <a:r>
              <a:rPr lang="en-IN" sz="2400" dirty="0"/>
              <a:t>difficult due to the wide range of possible symptoms that may occur and in a clinical context diagnosis of CMPI is based either on repeated withdrawal of and challenge with cow’s milk, or by demonstration of histological changes on repeated endoscopic biopsies. </a:t>
            </a:r>
            <a:endParaRPr lang="en-IN" sz="2400" dirty="0" smtClean="0"/>
          </a:p>
          <a:p>
            <a:pPr marL="342900" indent="-342900" algn="just">
              <a:buFont typeface="Wingdings" pitchFamily="2" charset="2"/>
              <a:buChar char="q"/>
            </a:pPr>
            <a:endParaRPr lang="en-IN" sz="2400" dirty="0" smtClean="0"/>
          </a:p>
          <a:p>
            <a:pPr marL="342900" indent="-342900" algn="just">
              <a:buFont typeface="Wingdings" pitchFamily="2" charset="2"/>
              <a:buChar char="q"/>
            </a:pPr>
            <a:r>
              <a:rPr lang="en-IN" sz="2400" dirty="0" smtClean="0"/>
              <a:t>The </a:t>
            </a:r>
            <a:r>
              <a:rPr lang="en-IN" sz="2400" dirty="0"/>
              <a:t>double-blind, placebo controlled food challenge is the best way to diagnose but it is difficult to perform and interpret. </a:t>
            </a:r>
            <a:endParaRPr lang="en-IN" sz="2400" dirty="0" smtClean="0"/>
          </a:p>
          <a:p>
            <a:endParaRPr lang="en-IN" dirty="0"/>
          </a:p>
          <a:p>
            <a:endParaRPr lang="en-IN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99420" y="550494"/>
            <a:ext cx="23663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D</a:t>
            </a:r>
            <a:r>
              <a:rPr lang="en-US" sz="4400" dirty="0" smtClean="0">
                <a:solidFill>
                  <a:schemeClr val="bg1"/>
                </a:solidFill>
              </a:rPr>
              <a:t>iagnosis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4573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32038" y="262487"/>
            <a:ext cx="8289440" cy="1206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39621" y="461899"/>
            <a:ext cx="60648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0" dirty="0">
                <a:latin typeface="Calibri" panose="020F0502020204030204"/>
                <a:cs typeface="Calibri" panose="020F0502020204030204"/>
              </a:rPr>
              <a:t>DIAGNOSTIC</a:t>
            </a:r>
            <a:r>
              <a:rPr sz="4400" b="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4400" b="0" spc="-15" dirty="0">
                <a:latin typeface="Calibri" panose="020F0502020204030204"/>
                <a:cs typeface="Calibri" panose="020F0502020204030204"/>
              </a:rPr>
              <a:t>PROCEDURES</a:t>
            </a:r>
            <a:endParaRPr sz="4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1531061"/>
            <a:ext cx="8337938" cy="48070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97840" indent="-342900">
              <a:lnSpc>
                <a:spcPct val="100000"/>
              </a:lnSpc>
              <a:spcBef>
                <a:spcPts val="10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 panose="020F0502020204030204"/>
                <a:cs typeface="Calibri" panose="020F0502020204030204"/>
              </a:rPr>
              <a:t>The </a:t>
            </a:r>
            <a:r>
              <a:rPr sz="3200" b="1" spc="-15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first </a:t>
            </a:r>
            <a:r>
              <a:rPr sz="3200" b="1" spc="-20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step </a:t>
            </a:r>
            <a:r>
              <a:rPr sz="3200" dirty="0">
                <a:latin typeface="Calibri" panose="020F0502020204030204"/>
                <a:cs typeface="Calibri" panose="020F0502020204030204"/>
              </a:rPr>
              <a:t>is a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thorough </a:t>
            </a: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medical </a:t>
            </a:r>
            <a:r>
              <a:rPr sz="32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history  </a:t>
            </a:r>
            <a:r>
              <a:rPr sz="32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and </a:t>
            </a:r>
            <a:r>
              <a:rPr sz="3200" b="1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physical</a:t>
            </a:r>
            <a:r>
              <a:rPr sz="3200" b="1" spc="-4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examination</a:t>
            </a:r>
            <a:r>
              <a:rPr sz="3200" spc="-10" dirty="0" smtClean="0">
                <a:latin typeface="Calibri" panose="020F0502020204030204"/>
                <a:cs typeface="Calibri" panose="020F0502020204030204"/>
              </a:rPr>
              <a:t>.</a:t>
            </a:r>
            <a:endParaRPr lang="en-US" sz="3200" spc="-10" dirty="0" smtClean="0">
              <a:latin typeface="Calibri" panose="020F0502020204030204"/>
              <a:cs typeface="Calibri" panose="020F0502020204030204"/>
            </a:endParaRPr>
          </a:p>
          <a:p>
            <a:pPr marL="355600" marR="497840" indent="-342900">
              <a:lnSpc>
                <a:spcPct val="100000"/>
              </a:lnSpc>
              <a:spcBef>
                <a:spcPts val="10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endParaRPr sz="3200" dirty="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 panose="020F0502020204030204"/>
                <a:cs typeface="Calibri" panose="020F0502020204030204"/>
              </a:rPr>
              <a:t>Allergen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elimination </a:t>
            </a:r>
            <a:r>
              <a:rPr sz="2400" dirty="0">
                <a:latin typeface="Calibri" panose="020F0502020204030204"/>
                <a:cs typeface="Calibri" panose="020F0502020204030204"/>
              </a:rPr>
              <a:t>and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challenge</a:t>
            </a:r>
            <a:r>
              <a:rPr sz="2400" spc="7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 smtClean="0">
                <a:latin typeface="Calibri" panose="020F0502020204030204"/>
                <a:cs typeface="Calibri" panose="020F0502020204030204"/>
              </a:rPr>
              <a:t>procedure</a:t>
            </a:r>
            <a:r>
              <a:rPr lang="en-US"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2400" spc="-15" dirty="0" smtClean="0">
                <a:latin typeface="Calibri" panose="020F0502020204030204"/>
                <a:cs typeface="Calibri" panose="020F0502020204030204"/>
              </a:rPr>
              <a:t>is gold standard 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endParaRPr sz="2400" dirty="0">
              <a:latin typeface="Calibri" panose="020F0502020204030204"/>
              <a:cs typeface="Calibri" panose="020F0502020204030204"/>
            </a:endParaRPr>
          </a:p>
          <a:p>
            <a:pPr marL="355600" marR="514350" indent="-342900">
              <a:lnSpc>
                <a:spcPct val="100000"/>
              </a:lnSpc>
              <a:spcBef>
                <a:spcPts val="77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Determination </a:t>
            </a:r>
            <a:r>
              <a:rPr sz="2400" dirty="0">
                <a:latin typeface="Calibri" panose="020F0502020204030204"/>
                <a:cs typeface="Calibri" panose="020F0502020204030204"/>
              </a:rPr>
              <a:t>of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specific </a:t>
            </a:r>
            <a:r>
              <a:rPr sz="2400" dirty="0">
                <a:latin typeface="Calibri" panose="020F0502020204030204"/>
                <a:cs typeface="Calibri" panose="020F0502020204030204"/>
              </a:rPr>
              <a:t>IgE and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skin </a:t>
            </a:r>
            <a:r>
              <a:rPr sz="2400" dirty="0" smtClean="0">
                <a:latin typeface="Calibri" panose="020F0502020204030204"/>
                <a:cs typeface="Calibri" panose="020F0502020204030204"/>
              </a:rPr>
              <a:t>Prick</a:t>
            </a:r>
            <a:r>
              <a:rPr lang="en-US" sz="2400" dirty="0" smtClean="0">
                <a:latin typeface="Calibri" panose="020F0502020204030204"/>
                <a:cs typeface="Calibri" panose="020F0502020204030204"/>
              </a:rPr>
              <a:t>(SPT )</a:t>
            </a:r>
            <a:r>
              <a:rPr sz="2400" dirty="0" smtClean="0">
                <a:latin typeface="Calibri" panose="020F0502020204030204"/>
                <a:cs typeface="Calibri" panose="020F0502020204030204"/>
              </a:rPr>
              <a:t>  </a:t>
            </a:r>
            <a:r>
              <a:rPr sz="2400" spc="-25" dirty="0" smtClean="0">
                <a:latin typeface="Calibri" panose="020F0502020204030204"/>
                <a:cs typeface="Calibri" panose="020F0502020204030204"/>
              </a:rPr>
              <a:t>tes</a:t>
            </a:r>
            <a:r>
              <a:rPr lang="en-US" sz="2400" spc="-25" dirty="0" smtClean="0">
                <a:latin typeface="Calibri" panose="020F0502020204030204"/>
                <a:cs typeface="Calibri" panose="020F0502020204030204"/>
              </a:rPr>
              <a:t>t</a:t>
            </a:r>
          </a:p>
          <a:p>
            <a:pPr marL="355600" marR="514350" indent="-342900">
              <a:lnSpc>
                <a:spcPct val="100000"/>
              </a:lnSpc>
              <a:spcBef>
                <a:spcPts val="77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endParaRPr sz="2400" dirty="0">
              <a:latin typeface="Calibri" panose="020F0502020204030204"/>
              <a:cs typeface="Calibri" panose="020F0502020204030204"/>
            </a:endParaRPr>
          </a:p>
          <a:p>
            <a:pPr marL="756285" lvl="1" indent="-287020">
              <a:lnSpc>
                <a:spcPct val="100000"/>
              </a:lnSpc>
              <a:spcBef>
                <a:spcPts val="770"/>
              </a:spcBef>
              <a:buFont typeface="Arial" panose="020B0604020202020204"/>
              <a:buChar char="–"/>
              <a:tabLst>
                <a:tab pos="756920" algn="l"/>
              </a:tabLst>
            </a:pPr>
            <a:r>
              <a:rPr lang="en-US" sz="2400" spc="-5" dirty="0" smtClean="0">
                <a:latin typeface="Calibri" panose="020F0502020204030204"/>
                <a:cs typeface="Calibri" panose="020F0502020204030204"/>
              </a:rPr>
              <a:t>Serum </a:t>
            </a:r>
            <a:r>
              <a:rPr sz="2400" spc="-5" dirty="0" err="1" smtClean="0">
                <a:latin typeface="Calibri" panose="020F0502020204030204"/>
                <a:cs typeface="Calibri" panose="020F0502020204030204"/>
              </a:rPr>
              <a:t>IgE</a:t>
            </a:r>
            <a:r>
              <a:rPr sz="2400" spc="-5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–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sensitivity </a:t>
            </a:r>
            <a:r>
              <a:rPr sz="2400" dirty="0">
                <a:latin typeface="Calibri" panose="020F0502020204030204"/>
                <a:cs typeface="Calibri" panose="020F0502020204030204"/>
              </a:rPr>
              <a:t>87%,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specificity </a:t>
            </a:r>
            <a:r>
              <a:rPr sz="2400" dirty="0">
                <a:latin typeface="Calibri" panose="020F0502020204030204"/>
                <a:cs typeface="Calibri" panose="020F0502020204030204"/>
              </a:rPr>
              <a:t>–</a:t>
            </a:r>
            <a:r>
              <a:rPr sz="240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48%</a:t>
            </a:r>
            <a:endParaRPr sz="2400" dirty="0">
              <a:latin typeface="Calibri" panose="020F0502020204030204"/>
              <a:cs typeface="Calibri" panose="020F0502020204030204"/>
            </a:endParaRPr>
          </a:p>
          <a:p>
            <a:pPr marL="756285" lvl="1" indent="-287020">
              <a:lnSpc>
                <a:spcPct val="100000"/>
              </a:lnSpc>
              <a:spcBef>
                <a:spcPts val="765"/>
              </a:spcBef>
              <a:buFont typeface="Arial" panose="020B0604020202020204"/>
              <a:buChar char="–"/>
              <a:tabLst>
                <a:tab pos="756920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SPT </a:t>
            </a:r>
            <a:r>
              <a:rPr sz="2400" dirty="0">
                <a:latin typeface="Calibri" panose="020F0502020204030204"/>
                <a:cs typeface="Calibri" panose="020F0502020204030204"/>
              </a:rPr>
              <a:t>–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sensitivity 88% </a:t>
            </a:r>
            <a:r>
              <a:rPr sz="2400" dirty="0">
                <a:latin typeface="Calibri" panose="020F0502020204030204"/>
                <a:cs typeface="Calibri" panose="020F0502020204030204"/>
              </a:rPr>
              <a:t>, </a:t>
            </a:r>
            <a:r>
              <a:rPr sz="2400" spc="-5" dirty="0" smtClean="0">
                <a:latin typeface="Calibri" panose="020F0502020204030204"/>
                <a:cs typeface="Calibri" panose="020F0502020204030204"/>
              </a:rPr>
              <a:t>sp</a:t>
            </a:r>
            <a:r>
              <a:rPr lang="en-US" sz="2400" spc="-5" dirty="0" smtClean="0">
                <a:latin typeface="Calibri" panose="020F0502020204030204"/>
                <a:cs typeface="Calibri" panose="020F0502020204030204"/>
              </a:rPr>
              <a:t>ec</a:t>
            </a:r>
            <a:r>
              <a:rPr sz="2400" spc="-5" dirty="0" smtClean="0">
                <a:latin typeface="Calibri" panose="020F0502020204030204"/>
                <a:cs typeface="Calibri" panose="020F0502020204030204"/>
              </a:rPr>
              <a:t>ificity </a:t>
            </a:r>
            <a:r>
              <a:rPr sz="2400" dirty="0">
                <a:latin typeface="Calibri" panose="020F0502020204030204"/>
                <a:cs typeface="Calibri" panose="020F0502020204030204"/>
              </a:rPr>
              <a:t>–</a:t>
            </a:r>
            <a:r>
              <a:rPr sz="240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68</a:t>
            </a:r>
            <a:r>
              <a:rPr sz="2400" spc="-10" dirty="0" smtClean="0">
                <a:latin typeface="Calibri" panose="020F0502020204030204"/>
                <a:cs typeface="Calibri" panose="020F0502020204030204"/>
              </a:rPr>
              <a:t>%</a:t>
            </a:r>
            <a:endParaRPr lang="en-US" sz="2400" spc="-10" dirty="0" smtClean="0">
              <a:latin typeface="Calibri" panose="020F0502020204030204"/>
              <a:cs typeface="Calibri" panose="020F0502020204030204"/>
            </a:endParaRPr>
          </a:p>
          <a:p>
            <a:pPr marL="756285" lvl="1" indent="-287020">
              <a:lnSpc>
                <a:spcPct val="100000"/>
              </a:lnSpc>
              <a:spcBef>
                <a:spcPts val="765"/>
              </a:spcBef>
              <a:buFont typeface="Arial" panose="020B0604020202020204"/>
              <a:buChar char="–"/>
              <a:tabLst>
                <a:tab pos="756920" algn="l"/>
              </a:tabLst>
            </a:pPr>
            <a:r>
              <a:rPr lang="en-US" sz="2400" spc="-10" dirty="0" smtClean="0">
                <a:latin typeface="Calibri" panose="020F0502020204030204"/>
                <a:cs typeface="Calibri" panose="020F0502020204030204"/>
              </a:rPr>
              <a:t>Not of much help due to it’s low specificity </a:t>
            </a:r>
            <a:endParaRPr sz="2400" dirty="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63086"/>
            <a:ext cx="8991599" cy="1213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4791" y="192150"/>
            <a:ext cx="7804809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2115" marR="5080" indent="-2938780">
              <a:lnSpc>
                <a:spcPct val="100000"/>
              </a:lnSpc>
              <a:spcBef>
                <a:spcPts val="95"/>
              </a:spcBef>
            </a:pPr>
            <a:r>
              <a:rPr b="0" spc="-15" dirty="0">
                <a:latin typeface="Calibri" panose="020F0502020204030204"/>
                <a:cs typeface="Calibri" panose="020F0502020204030204"/>
              </a:rPr>
              <a:t>Determination </a:t>
            </a:r>
            <a:r>
              <a:rPr b="0" spc="-5" dirty="0">
                <a:latin typeface="Calibri" panose="020F0502020204030204"/>
                <a:cs typeface="Calibri" panose="020F0502020204030204"/>
              </a:rPr>
              <a:t>of </a:t>
            </a:r>
            <a:r>
              <a:rPr b="0" spc="-10" dirty="0">
                <a:latin typeface="Calibri" panose="020F0502020204030204"/>
                <a:cs typeface="Calibri" panose="020F0502020204030204"/>
              </a:rPr>
              <a:t>Specific </a:t>
            </a:r>
            <a:r>
              <a:rPr b="0" spc="-5" dirty="0">
                <a:latin typeface="Calibri" panose="020F0502020204030204"/>
                <a:cs typeface="Calibri" panose="020F0502020204030204"/>
              </a:rPr>
              <a:t>IgE and </a:t>
            </a:r>
            <a:r>
              <a:rPr b="0" spc="-10" dirty="0">
                <a:latin typeface="Calibri" panose="020F0502020204030204"/>
                <a:cs typeface="Calibri" panose="020F0502020204030204"/>
              </a:rPr>
              <a:t>Skin  </a:t>
            </a:r>
            <a:r>
              <a:rPr b="0" spc="-5" dirty="0">
                <a:latin typeface="Calibri" panose="020F0502020204030204"/>
                <a:cs typeface="Calibri" panose="020F0502020204030204"/>
              </a:rPr>
              <a:t>Prick</a:t>
            </a:r>
            <a:r>
              <a:rPr b="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b="0" spc="-110" dirty="0">
                <a:latin typeface="Calibri" panose="020F0502020204030204"/>
                <a:cs typeface="Calibri" panose="020F0502020204030204"/>
              </a:rPr>
              <a:t>Test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4791" y="1607261"/>
            <a:ext cx="8294415" cy="2714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51130" indent="-342900">
              <a:lnSpc>
                <a:spcPct val="100000"/>
              </a:lnSpc>
              <a:spcBef>
                <a:spcPts val="10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 panose="020F0502020204030204"/>
                <a:cs typeface="Calibri" panose="020F0502020204030204"/>
              </a:rPr>
              <a:t>For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clinical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practice,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determination of </a:t>
            </a:r>
            <a:r>
              <a:rPr sz="2400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specific IgE in a blood sample and the skin  prick </a:t>
            </a:r>
            <a:r>
              <a:rPr sz="2400" b="1" spc="-2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test </a:t>
            </a:r>
            <a:r>
              <a:rPr sz="24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(SPT)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are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useful diagnostic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tests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at 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any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age</a:t>
            </a:r>
            <a:r>
              <a:rPr sz="2400" spc="-5" dirty="0" smtClean="0">
                <a:latin typeface="Calibri" panose="020F0502020204030204"/>
                <a:cs typeface="Calibri" panose="020F0502020204030204"/>
              </a:rPr>
              <a:t>.</a:t>
            </a:r>
            <a:endParaRPr lang="en-US" sz="2400" spc="-5" dirty="0" smtClean="0">
              <a:latin typeface="Calibri" panose="020F0502020204030204"/>
              <a:cs typeface="Calibri" panose="020F0502020204030204"/>
            </a:endParaRPr>
          </a:p>
          <a:p>
            <a:pPr marL="355600" marR="151130" indent="-342900">
              <a:lnSpc>
                <a:spcPct val="100000"/>
              </a:lnSpc>
              <a:spcBef>
                <a:spcPts val="10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endParaRPr sz="2400" dirty="0">
              <a:latin typeface="Calibri" panose="020F0502020204030204"/>
              <a:cs typeface="Calibri" panose="020F0502020204030204"/>
            </a:endParaRPr>
          </a:p>
          <a:p>
            <a:pPr marL="355600" marR="5080" indent="-342900">
              <a:lnSpc>
                <a:spcPct val="100000"/>
              </a:lnSpc>
              <a:spcBef>
                <a:spcPts val="77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The higher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antibody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titer </a:t>
            </a:r>
            <a:r>
              <a:rPr sz="2400" dirty="0">
                <a:latin typeface="Calibri" panose="020F0502020204030204"/>
                <a:cs typeface="Calibri" panose="020F0502020204030204"/>
              </a:rPr>
              <a:t>and the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larger 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diameter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of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the SPT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reaction,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greater  </a:t>
            </a:r>
            <a:r>
              <a:rPr sz="2400" dirty="0">
                <a:latin typeface="Calibri" panose="020F0502020204030204"/>
                <a:cs typeface="Calibri" panose="020F0502020204030204"/>
              </a:rPr>
              <a:t>is the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probability </a:t>
            </a:r>
            <a:r>
              <a:rPr sz="2400" dirty="0">
                <a:latin typeface="Calibri" panose="020F0502020204030204"/>
                <a:cs typeface="Calibri" panose="020F0502020204030204"/>
              </a:rPr>
              <a:t>of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having </a:t>
            </a:r>
            <a:r>
              <a:rPr sz="2400" dirty="0">
                <a:latin typeface="Calibri" panose="020F0502020204030204"/>
                <a:cs typeface="Calibri" panose="020F0502020204030204"/>
              </a:rPr>
              <a:t>a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reaction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to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CMP  </a:t>
            </a:r>
            <a:r>
              <a:rPr sz="2400" dirty="0">
                <a:latin typeface="Calibri" panose="020F0502020204030204"/>
                <a:cs typeface="Calibri" panose="020F0502020204030204"/>
              </a:rPr>
              <a:t>and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allergy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persistence.</a:t>
            </a:r>
            <a:endParaRPr sz="24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19801" y="4876800"/>
            <a:ext cx="2699406" cy="1904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4739529"/>
            <a:ext cx="5867400" cy="20422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011382"/>
            <a:ext cx="8382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n-IN" sz="2400" dirty="0" err="1" smtClean="0"/>
              <a:t>Sigmoidoscopy</a:t>
            </a:r>
            <a:r>
              <a:rPr lang="en-IN" sz="2400" dirty="0" smtClean="0"/>
              <a:t> showing </a:t>
            </a:r>
            <a:r>
              <a:rPr lang="en-IN" sz="2400" dirty="0" err="1" smtClean="0"/>
              <a:t>aphthous</a:t>
            </a:r>
            <a:r>
              <a:rPr lang="en-IN" sz="2400" dirty="0" smtClean="0"/>
              <a:t> ulcers is seen in 82% of cases and rectal biopsy(&gt;6 eosinophil /HPF ) is positive in 97% of infants with allergic colitis which provide an initial clue </a:t>
            </a:r>
            <a:r>
              <a:rPr lang="en-IN" sz="2400" dirty="0"/>
              <a:t>in </a:t>
            </a:r>
            <a:r>
              <a:rPr lang="en-IN" sz="2400" dirty="0" smtClean="0"/>
              <a:t>diagnosis.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en-IN" sz="2400" dirty="0" smtClean="0"/>
          </a:p>
          <a:p>
            <a:pPr marL="285750" indent="-285750" algn="just">
              <a:buFont typeface="Wingdings" pitchFamily="2" charset="2"/>
              <a:buChar char="q"/>
            </a:pPr>
            <a:r>
              <a:rPr lang="en-IN" sz="2400" dirty="0" smtClean="0"/>
              <a:t>Milk  elimination  and challenge  to be done to confirm the </a:t>
            </a:r>
            <a:r>
              <a:rPr lang="en-IN" sz="2400" dirty="0"/>
              <a:t>diagnosis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en-IN" dirty="0" smtClean="0"/>
          </a:p>
          <a:p>
            <a:pPr marL="285750" indent="-285750" algn="just">
              <a:buFont typeface="Wingdings" pitchFamily="2" charset="2"/>
              <a:buChar char="q"/>
            </a:pPr>
            <a:endParaRPr lang="en-IN" dirty="0" smtClean="0"/>
          </a:p>
          <a:p>
            <a:pPr algn="just"/>
            <a:r>
              <a:rPr lang="e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3513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38" y="262487"/>
            <a:ext cx="8289440" cy="1206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27073" y="461899"/>
            <a:ext cx="56857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5" dirty="0">
                <a:latin typeface="Calibri" panose="020F0502020204030204"/>
                <a:cs typeface="Calibri" panose="020F0502020204030204"/>
              </a:rPr>
              <a:t>Endoscopy </a:t>
            </a:r>
            <a:r>
              <a:rPr sz="4400" b="0" dirty="0">
                <a:latin typeface="Calibri" panose="020F0502020204030204"/>
                <a:cs typeface="Calibri" panose="020F0502020204030204"/>
              </a:rPr>
              <a:t>and</a:t>
            </a:r>
            <a:r>
              <a:rPr sz="4400" b="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4400" b="0" spc="-15" dirty="0">
                <a:latin typeface="Calibri" panose="020F0502020204030204"/>
                <a:cs typeface="Calibri" panose="020F0502020204030204"/>
              </a:rPr>
              <a:t>Histology</a:t>
            </a:r>
            <a:endParaRPr sz="4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600" y="1607261"/>
            <a:ext cx="8358505" cy="37811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3340" indent="-342900" algn="just">
              <a:lnSpc>
                <a:spcPct val="100000"/>
              </a:lnSpc>
              <a:spcBef>
                <a:spcPts val="10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In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patients </a:t>
            </a:r>
            <a:r>
              <a:rPr sz="2400" dirty="0">
                <a:latin typeface="Calibri" panose="020F0502020204030204"/>
                <a:cs typeface="Calibri" panose="020F0502020204030204"/>
              </a:rPr>
              <a:t>with otherwise </a:t>
            </a:r>
            <a:r>
              <a:rPr sz="2400" b="1" spc="-10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unexplained  </a:t>
            </a:r>
            <a:r>
              <a:rPr sz="2400" b="1" spc="-5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significant </a:t>
            </a:r>
            <a:r>
              <a:rPr sz="2400" b="1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and </a:t>
            </a:r>
            <a:r>
              <a:rPr sz="2400" b="1" spc="-15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persistent gastrointestinal  </a:t>
            </a:r>
            <a:r>
              <a:rPr sz="2400" b="1" spc="-10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symptoms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,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failure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to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thrive,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or </a:t>
            </a:r>
            <a:r>
              <a:rPr sz="2400" spc="-10" dirty="0" smtClean="0">
                <a:latin typeface="Calibri" panose="020F0502020204030204"/>
                <a:cs typeface="Calibri" panose="020F0502020204030204"/>
              </a:rPr>
              <a:t>iron</a:t>
            </a:r>
            <a:r>
              <a:rPr lang="en-US" sz="2400" spc="-10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 smtClean="0">
                <a:latin typeface="Calibri" panose="020F0502020204030204"/>
                <a:cs typeface="Calibri" panose="020F0502020204030204"/>
              </a:rPr>
              <a:t>deficiency  </a:t>
            </a:r>
            <a:r>
              <a:rPr sz="2400" dirty="0">
                <a:latin typeface="Calibri" panose="020F0502020204030204"/>
                <a:cs typeface="Calibri" panose="020F0502020204030204"/>
              </a:rPr>
              <a:t>anemia,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upper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and/or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lower endoscopies with  multiple biopsies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are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appropriate</a:t>
            </a:r>
            <a:r>
              <a:rPr sz="2400" spc="-10" dirty="0" smtClean="0">
                <a:latin typeface="Calibri" panose="020F0502020204030204"/>
                <a:cs typeface="Calibri" panose="020F0502020204030204"/>
              </a:rPr>
              <a:t>;</a:t>
            </a:r>
            <a:endParaRPr lang="en-US" sz="2400" spc="-10" dirty="0" smtClean="0">
              <a:latin typeface="Calibri" panose="020F0502020204030204"/>
              <a:cs typeface="Calibri" panose="020F0502020204030204"/>
            </a:endParaRPr>
          </a:p>
          <a:p>
            <a:pPr marL="355600" marR="53340" indent="-342900" algn="just">
              <a:lnSpc>
                <a:spcPct val="100000"/>
              </a:lnSpc>
              <a:spcBef>
                <a:spcPts val="10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endParaRPr sz="2400" dirty="0">
              <a:latin typeface="Calibri" panose="020F0502020204030204"/>
              <a:cs typeface="Calibri" panose="020F0502020204030204"/>
            </a:endParaRPr>
          </a:p>
          <a:p>
            <a:pPr marL="355600" indent="-342900" algn="just">
              <a:lnSpc>
                <a:spcPct val="100000"/>
              </a:lnSpc>
              <a:spcBef>
                <a:spcPts val="77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Neither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sensitive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nor specific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for</a:t>
            </a:r>
            <a:r>
              <a:rPr sz="24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45" dirty="0">
                <a:latin typeface="Calibri" panose="020F0502020204030204"/>
                <a:cs typeface="Calibri" panose="020F0502020204030204"/>
              </a:rPr>
              <a:t>CMPA</a:t>
            </a:r>
            <a:r>
              <a:rPr sz="2400" spc="-45" dirty="0" smtClean="0">
                <a:latin typeface="Calibri" panose="020F0502020204030204"/>
                <a:cs typeface="Calibri" panose="020F0502020204030204"/>
              </a:rPr>
              <a:t>.</a:t>
            </a:r>
            <a:endParaRPr lang="en-US" sz="2400" spc="-45" dirty="0" smtClean="0">
              <a:latin typeface="Calibri" panose="020F0502020204030204"/>
              <a:cs typeface="Calibri" panose="020F0502020204030204"/>
            </a:endParaRPr>
          </a:p>
          <a:p>
            <a:pPr marL="355600" indent="-342900" algn="just">
              <a:lnSpc>
                <a:spcPct val="100000"/>
              </a:lnSpc>
              <a:spcBef>
                <a:spcPts val="77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endParaRPr sz="2400" dirty="0">
              <a:latin typeface="Calibri" panose="020F0502020204030204"/>
              <a:cs typeface="Calibri" panose="020F0502020204030204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76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The diagnostic </a:t>
            </a:r>
            <a:r>
              <a:rPr sz="2400" dirty="0">
                <a:latin typeface="Calibri" panose="020F0502020204030204"/>
                <a:cs typeface="Calibri" panose="020F0502020204030204"/>
              </a:rPr>
              <a:t>yield of these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procedures </a:t>
            </a:r>
            <a:r>
              <a:rPr sz="2400" dirty="0">
                <a:latin typeface="Calibri" panose="020F0502020204030204"/>
                <a:cs typeface="Calibri" panose="020F0502020204030204"/>
              </a:rPr>
              <a:t>is 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higher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for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finding diagnoses </a:t>
            </a:r>
            <a:r>
              <a:rPr sz="24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other than</a:t>
            </a:r>
            <a:r>
              <a:rPr sz="2400" b="1" spc="7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CMPA</a:t>
            </a:r>
            <a:r>
              <a:rPr sz="3200" spc="-50" dirty="0">
                <a:latin typeface="Calibri" panose="020F0502020204030204"/>
                <a:cs typeface="Calibri" panose="020F0502020204030204"/>
              </a:rPr>
              <a:t>.</a:t>
            </a:r>
            <a:endParaRPr sz="32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600" y="5458686"/>
            <a:ext cx="8492878" cy="13993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0953" y="435610"/>
            <a:ext cx="770064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32485" marR="5080" indent="-82042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C00000"/>
                </a:solidFill>
              </a:rPr>
              <a:t>Formula </a:t>
            </a:r>
            <a:r>
              <a:rPr spc="-20" dirty="0">
                <a:solidFill>
                  <a:srgbClr val="C00000"/>
                </a:solidFill>
              </a:rPr>
              <a:t>feed: </a:t>
            </a:r>
            <a:r>
              <a:rPr spc="-15" dirty="0">
                <a:solidFill>
                  <a:srgbClr val="1F487C"/>
                </a:solidFill>
              </a:rPr>
              <a:t>Allergenicity </a:t>
            </a:r>
            <a:r>
              <a:rPr spc="-10" dirty="0">
                <a:solidFill>
                  <a:srgbClr val="1F487C"/>
                </a:solidFill>
              </a:rPr>
              <a:t>decrease  with decreasing chain</a:t>
            </a:r>
            <a:r>
              <a:rPr spc="30" dirty="0">
                <a:solidFill>
                  <a:srgbClr val="1F487C"/>
                </a:solidFill>
              </a:rPr>
              <a:t> </a:t>
            </a:r>
            <a:r>
              <a:rPr spc="-5" dirty="0">
                <a:solidFill>
                  <a:srgbClr val="1F487C"/>
                </a:solidFill>
              </a:rPr>
              <a:t>length</a:t>
            </a:r>
          </a:p>
        </p:txBody>
      </p:sp>
      <p:sp>
        <p:nvSpPr>
          <p:cNvPr id="3" name="object 3"/>
          <p:cNvSpPr/>
          <p:nvPr/>
        </p:nvSpPr>
        <p:spPr>
          <a:xfrm>
            <a:off x="601292" y="2327148"/>
            <a:ext cx="7680123" cy="36743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04228" y="6279286"/>
            <a:ext cx="2438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Cow’s-milk protein</a:t>
            </a:r>
            <a:r>
              <a:rPr sz="1800" b="1" spc="-1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(CMP)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3756" y="6068566"/>
            <a:ext cx="4226052" cy="679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5928" y="5998462"/>
            <a:ext cx="4482084" cy="859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000" y="6096000"/>
            <a:ext cx="4131564" cy="5852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81000" y="6096000"/>
            <a:ext cx="4131945" cy="585470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70"/>
              </a:spcBef>
            </a:pPr>
            <a:r>
              <a:rPr sz="32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Important</a:t>
            </a:r>
            <a:r>
              <a:rPr sz="3200" b="1" spc="-4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Information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6202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38" y="262487"/>
            <a:ext cx="8289440" cy="1206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0358" y="461899"/>
            <a:ext cx="68592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5" dirty="0">
                <a:latin typeface="Calibri" panose="020F0502020204030204"/>
                <a:cs typeface="Calibri" panose="020F0502020204030204"/>
              </a:rPr>
              <a:t>Diagnostic Elimination of</a:t>
            </a:r>
            <a:r>
              <a:rPr sz="4400" b="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4400" b="0" spc="-5" dirty="0">
                <a:latin typeface="Calibri" panose="020F0502020204030204"/>
                <a:cs typeface="Calibri" panose="020F0502020204030204"/>
              </a:rPr>
              <a:t>CMP</a:t>
            </a:r>
            <a:endParaRPr sz="4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800" y="1570990"/>
            <a:ext cx="8534400" cy="4973862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5080" indent="-342900" algn="just">
              <a:lnSpc>
                <a:spcPct val="90000"/>
              </a:lnSpc>
              <a:spcBef>
                <a:spcPts val="42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If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symptoms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are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relevant </a:t>
            </a:r>
            <a:r>
              <a:rPr sz="2400" dirty="0">
                <a:latin typeface="Calibri" panose="020F0502020204030204"/>
                <a:cs typeface="Calibri" panose="020F0502020204030204"/>
              </a:rPr>
              <a:t>and </a:t>
            </a:r>
            <a:r>
              <a:rPr sz="2400" spc="-55" dirty="0">
                <a:latin typeface="Calibri" panose="020F0502020204030204"/>
                <a:cs typeface="Calibri" panose="020F0502020204030204"/>
              </a:rPr>
              <a:t>CMPA </a:t>
            </a:r>
            <a:r>
              <a:rPr sz="2400" dirty="0">
                <a:latin typeface="Calibri" panose="020F0502020204030204"/>
                <a:cs typeface="Calibri" panose="020F0502020204030204"/>
              </a:rPr>
              <a:t>is </a:t>
            </a:r>
            <a:r>
              <a:rPr sz="2400" spc="-40" dirty="0">
                <a:latin typeface="Calibri" panose="020F0502020204030204"/>
                <a:cs typeface="Calibri" panose="020F0502020204030204"/>
              </a:rPr>
              <a:t>likely, </a:t>
            </a:r>
            <a:r>
              <a:rPr sz="2400" dirty="0">
                <a:latin typeface="Calibri" panose="020F0502020204030204"/>
                <a:cs typeface="Calibri" panose="020F0502020204030204"/>
              </a:rPr>
              <a:t>a </a:t>
            </a:r>
            <a:r>
              <a:rPr sz="24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diagnostic </a:t>
            </a:r>
            <a:r>
              <a:rPr sz="24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elimination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of CMP should be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initiated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for </a:t>
            </a:r>
            <a:r>
              <a:rPr sz="2400" dirty="0">
                <a:latin typeface="Calibri" panose="020F0502020204030204"/>
                <a:cs typeface="Calibri" panose="020F0502020204030204"/>
              </a:rPr>
              <a:t>a 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limited period of </a:t>
            </a:r>
            <a:r>
              <a:rPr sz="2400" dirty="0">
                <a:latin typeface="Calibri" panose="020F0502020204030204"/>
                <a:cs typeface="Calibri" panose="020F0502020204030204"/>
              </a:rPr>
              <a:t>time.</a:t>
            </a:r>
          </a:p>
          <a:p>
            <a:pPr marL="355600" marR="774065" indent="-342900" algn="just">
              <a:lnSpc>
                <a:spcPts val="2920"/>
              </a:lnSpc>
              <a:spcBef>
                <a:spcPts val="68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This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ranges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from </a:t>
            </a:r>
            <a:r>
              <a:rPr sz="24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3 </a:t>
            </a:r>
            <a:r>
              <a:rPr sz="2400" b="1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to </a:t>
            </a:r>
            <a:r>
              <a:rPr sz="24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5 </a:t>
            </a:r>
            <a:r>
              <a:rPr sz="2400" b="1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days </a:t>
            </a:r>
            <a:r>
              <a:rPr sz="2400" dirty="0">
                <a:latin typeface="Calibri" panose="020F0502020204030204"/>
                <a:cs typeface="Calibri" panose="020F0502020204030204"/>
              </a:rPr>
              <a:t>in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children </a:t>
            </a:r>
            <a:r>
              <a:rPr sz="2400" dirty="0">
                <a:latin typeface="Calibri" panose="020F0502020204030204"/>
                <a:cs typeface="Calibri" panose="020F0502020204030204"/>
              </a:rPr>
              <a:t>with 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immediate clinical reactions </a:t>
            </a:r>
            <a:r>
              <a:rPr sz="2400" dirty="0">
                <a:latin typeface="Calibri" panose="020F0502020204030204"/>
                <a:cs typeface="Calibri" panose="020F0502020204030204"/>
              </a:rPr>
              <a:t>(eg, angioedema,  vomiting,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exacerbation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of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eczema </a:t>
            </a:r>
            <a:r>
              <a:rPr sz="2400" dirty="0">
                <a:latin typeface="Calibri" panose="020F0502020204030204"/>
                <a:cs typeface="Calibri" panose="020F0502020204030204"/>
              </a:rPr>
              <a:t>within 2</a:t>
            </a:r>
            <a:r>
              <a:rPr sz="24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hours)</a:t>
            </a:r>
            <a:endParaRPr sz="2400" dirty="0">
              <a:latin typeface="Calibri" panose="020F0502020204030204"/>
              <a:cs typeface="Calibri" panose="020F0502020204030204"/>
            </a:endParaRPr>
          </a:p>
          <a:p>
            <a:pPr marL="355600" marR="139700" indent="-342900" algn="just">
              <a:lnSpc>
                <a:spcPts val="2920"/>
              </a:lnSpc>
              <a:spcBef>
                <a:spcPts val="64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1 </a:t>
            </a:r>
            <a:r>
              <a:rPr sz="2400" b="1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to </a:t>
            </a:r>
            <a:r>
              <a:rPr sz="24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2 </a:t>
            </a:r>
            <a:r>
              <a:rPr sz="24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weeks </a:t>
            </a:r>
            <a:r>
              <a:rPr sz="2400" dirty="0">
                <a:latin typeface="Calibri" panose="020F0502020204030204"/>
                <a:cs typeface="Calibri" panose="020F0502020204030204"/>
              </a:rPr>
              <a:t>in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children </a:t>
            </a:r>
            <a:r>
              <a:rPr sz="2400" dirty="0">
                <a:latin typeface="Calibri" panose="020F0502020204030204"/>
                <a:cs typeface="Calibri" panose="020F0502020204030204"/>
              </a:rPr>
              <a:t>with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delayed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clinical</a:t>
            </a:r>
            <a:r>
              <a:rPr sz="2400" spc="-10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reactions 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(eg,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exacerbation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of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eczema,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rectal</a:t>
            </a:r>
            <a:r>
              <a:rPr sz="24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bleeding).</a:t>
            </a:r>
            <a:endParaRPr sz="2400" dirty="0">
              <a:latin typeface="Calibri" panose="020F0502020204030204"/>
              <a:cs typeface="Calibri" panose="020F0502020204030204"/>
            </a:endParaRPr>
          </a:p>
          <a:p>
            <a:pPr marL="355600" marR="49530" indent="-342900" algn="just">
              <a:lnSpc>
                <a:spcPct val="90000"/>
              </a:lnSpc>
              <a:spcBef>
                <a:spcPts val="60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In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patients </a:t>
            </a:r>
            <a:r>
              <a:rPr sz="2400" dirty="0">
                <a:latin typeface="Calibri" panose="020F0502020204030204"/>
                <a:cs typeface="Calibri" panose="020F0502020204030204"/>
              </a:rPr>
              <a:t>with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gastrointestinal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reactions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(eg,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chronic 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diarrhea,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growth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faltering), </a:t>
            </a:r>
            <a:r>
              <a:rPr sz="2400" dirty="0">
                <a:latin typeface="Calibri" panose="020F0502020204030204"/>
                <a:cs typeface="Calibri" panose="020F0502020204030204"/>
              </a:rPr>
              <a:t>it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may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take </a:t>
            </a:r>
            <a:r>
              <a:rPr sz="24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2 </a:t>
            </a:r>
            <a:r>
              <a:rPr sz="2400" b="1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to </a:t>
            </a:r>
            <a:r>
              <a:rPr sz="24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4 </a:t>
            </a:r>
            <a:r>
              <a:rPr sz="2400" b="1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weeks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on  </a:t>
            </a:r>
            <a:r>
              <a:rPr sz="2400" dirty="0">
                <a:latin typeface="Calibri" panose="020F0502020204030204"/>
                <a:cs typeface="Calibri" panose="020F0502020204030204"/>
              </a:rPr>
              <a:t>a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CMP-free diet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to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judge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the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response.</a:t>
            </a:r>
            <a:endParaRPr sz="2400" dirty="0">
              <a:latin typeface="Calibri" panose="020F0502020204030204"/>
              <a:cs typeface="Calibri" panose="020F0502020204030204"/>
            </a:endParaRPr>
          </a:p>
          <a:p>
            <a:pPr marL="355600" marR="218440" indent="-342900" algn="just">
              <a:lnSpc>
                <a:spcPts val="2920"/>
              </a:lnSpc>
              <a:spcBef>
                <a:spcPts val="68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If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there </a:t>
            </a:r>
            <a:r>
              <a:rPr sz="2400" dirty="0">
                <a:latin typeface="Calibri" panose="020F0502020204030204"/>
                <a:cs typeface="Calibri" panose="020F0502020204030204"/>
              </a:rPr>
              <a:t>is </a:t>
            </a:r>
            <a:r>
              <a:rPr sz="24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no </a:t>
            </a:r>
            <a:r>
              <a:rPr sz="2400" b="1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improvement </a:t>
            </a:r>
            <a:r>
              <a:rPr sz="2400" dirty="0">
                <a:latin typeface="Calibri" panose="020F0502020204030204"/>
                <a:cs typeface="Calibri" panose="020F0502020204030204"/>
              </a:rPr>
              <a:t>in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symptoms </a:t>
            </a:r>
            <a:r>
              <a:rPr sz="2400" dirty="0">
                <a:latin typeface="Calibri" panose="020F0502020204030204"/>
                <a:cs typeface="Calibri" panose="020F0502020204030204"/>
              </a:rPr>
              <a:t>within these  timelines,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then </a:t>
            </a:r>
            <a:r>
              <a:rPr sz="2400" spc="-55" dirty="0">
                <a:latin typeface="Calibri" panose="020F0502020204030204"/>
                <a:cs typeface="Calibri" panose="020F0502020204030204"/>
              </a:rPr>
              <a:t>CMPA </a:t>
            </a:r>
            <a:r>
              <a:rPr sz="2400" dirty="0">
                <a:latin typeface="Calibri" panose="020F0502020204030204"/>
                <a:cs typeface="Calibri" panose="020F0502020204030204"/>
              </a:rPr>
              <a:t>is</a:t>
            </a:r>
            <a:r>
              <a:rPr sz="2400" spc="6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unlikely.</a:t>
            </a:r>
            <a:endParaRPr sz="2400" dirty="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432038" y="457199"/>
            <a:ext cx="8102362" cy="14478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371600" y="838200"/>
            <a:ext cx="5814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Cow Milk Protein Allergy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111" y="2362199"/>
            <a:ext cx="5359162" cy="409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2252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8600" y="219261"/>
            <a:ext cx="8686800" cy="6638739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241300" indent="-342900" algn="just">
              <a:lnSpc>
                <a:spcPts val="2920"/>
              </a:lnSpc>
              <a:spcBef>
                <a:spcPts val="46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7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In </a:t>
            </a:r>
            <a:r>
              <a:rPr sz="2700" b="1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non–breast-fed infants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, cow’s-milk–based formula  </a:t>
            </a:r>
            <a:r>
              <a:rPr sz="2700" dirty="0">
                <a:latin typeface="Calibri" panose="020F0502020204030204"/>
                <a:cs typeface="Calibri" panose="020F0502020204030204"/>
              </a:rPr>
              <a:t>and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supplementary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foods containing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CMP or </a:t>
            </a:r>
            <a:r>
              <a:rPr sz="2700" dirty="0">
                <a:latin typeface="Calibri" panose="020F0502020204030204"/>
                <a:cs typeface="Calibri" panose="020F0502020204030204"/>
              </a:rPr>
              <a:t>other 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unmodified </a:t>
            </a:r>
            <a:r>
              <a:rPr sz="2700" dirty="0">
                <a:latin typeface="Calibri" panose="020F0502020204030204"/>
                <a:cs typeface="Calibri" panose="020F0502020204030204"/>
              </a:rPr>
              <a:t>animal milk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proteins </a:t>
            </a:r>
            <a:r>
              <a:rPr sz="2700" dirty="0">
                <a:latin typeface="Calibri" panose="020F0502020204030204"/>
                <a:cs typeface="Calibri" panose="020F0502020204030204"/>
              </a:rPr>
              <a:t>(eg, </a:t>
            </a:r>
            <a:r>
              <a:rPr sz="2700" spc="-25" dirty="0">
                <a:latin typeface="Calibri" panose="020F0502020204030204"/>
                <a:cs typeface="Calibri" panose="020F0502020204030204"/>
              </a:rPr>
              <a:t>goat’s </a:t>
            </a:r>
            <a:r>
              <a:rPr sz="2700" dirty="0">
                <a:latin typeface="Calibri" panose="020F0502020204030204"/>
                <a:cs typeface="Calibri" panose="020F0502020204030204"/>
              </a:rPr>
              <a:t>milk,  </a:t>
            </a:r>
            <a:r>
              <a:rPr sz="2700" spc="-30" dirty="0">
                <a:latin typeface="Calibri" panose="020F0502020204030204"/>
                <a:cs typeface="Calibri" panose="020F0502020204030204"/>
              </a:rPr>
              <a:t>sheep’s </a:t>
            </a:r>
            <a:r>
              <a:rPr sz="2700" dirty="0">
                <a:latin typeface="Calibri" panose="020F0502020204030204"/>
                <a:cs typeface="Calibri" panose="020F0502020204030204"/>
              </a:rPr>
              <a:t>milk)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should be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strictly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avoided</a:t>
            </a:r>
            <a:r>
              <a:rPr sz="2700" spc="-15" dirty="0" smtClean="0">
                <a:latin typeface="Calibri" panose="020F0502020204030204"/>
                <a:cs typeface="Calibri" panose="020F0502020204030204"/>
              </a:rPr>
              <a:t>.</a:t>
            </a:r>
            <a:endParaRPr lang="en-US" sz="2700" spc="-15" dirty="0" smtClean="0">
              <a:latin typeface="Calibri" panose="020F0502020204030204"/>
              <a:cs typeface="Calibri" panose="020F0502020204030204"/>
            </a:endParaRPr>
          </a:p>
          <a:p>
            <a:pPr marL="355600" marR="241300" indent="-342900" algn="just">
              <a:lnSpc>
                <a:spcPts val="2920"/>
              </a:lnSpc>
              <a:spcBef>
                <a:spcPts val="46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endParaRPr sz="2700" dirty="0">
              <a:latin typeface="Calibri" panose="020F0502020204030204"/>
              <a:cs typeface="Calibri" panose="020F0502020204030204"/>
            </a:endParaRPr>
          </a:p>
          <a:p>
            <a:pPr marL="355600" marR="258445" indent="-342900" algn="just">
              <a:lnSpc>
                <a:spcPts val="2920"/>
              </a:lnSpc>
              <a:spcBef>
                <a:spcPts val="635"/>
              </a:spcBef>
              <a:buFont typeface="Arial" panose="020B0604020202020204"/>
              <a:buChar char="•"/>
              <a:tabLst>
                <a:tab pos="355600" algn="l"/>
              </a:tabLst>
            </a:pPr>
            <a:r>
              <a:rPr sz="27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If the </a:t>
            </a:r>
            <a:r>
              <a:rPr sz="2700" b="1" spc="-2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first </a:t>
            </a:r>
            <a:r>
              <a:rPr sz="2700" b="1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feeds </a:t>
            </a:r>
            <a:r>
              <a:rPr sz="27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with </a:t>
            </a:r>
            <a:r>
              <a:rPr sz="27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cow’s-milk–based </a:t>
            </a:r>
            <a:r>
              <a:rPr sz="27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formula </a:t>
            </a:r>
            <a:r>
              <a:rPr sz="27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in a  </a:t>
            </a:r>
            <a:r>
              <a:rPr sz="2700" b="1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breast-fed infant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cause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symptoms, </a:t>
            </a:r>
            <a:r>
              <a:rPr sz="27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infant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should 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return to exclusive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breast-feeding</a:t>
            </a:r>
            <a:r>
              <a:rPr sz="2700" spc="-15" dirty="0" smtClean="0">
                <a:latin typeface="Calibri" panose="020F0502020204030204"/>
                <a:cs typeface="Calibri" panose="020F0502020204030204"/>
              </a:rPr>
              <a:t>.</a:t>
            </a:r>
            <a:endParaRPr lang="en-US" sz="2700" spc="-15" dirty="0" smtClean="0">
              <a:latin typeface="Calibri" panose="020F0502020204030204"/>
              <a:cs typeface="Calibri" panose="020F0502020204030204"/>
            </a:endParaRPr>
          </a:p>
          <a:p>
            <a:pPr marL="355600" marR="258445" indent="-342900" algn="just">
              <a:lnSpc>
                <a:spcPts val="2920"/>
              </a:lnSpc>
              <a:spcBef>
                <a:spcPts val="635"/>
              </a:spcBef>
              <a:buFont typeface="Arial" panose="020B0604020202020204"/>
              <a:buChar char="•"/>
              <a:tabLst>
                <a:tab pos="355600" algn="l"/>
              </a:tabLst>
            </a:pPr>
            <a:endParaRPr sz="2700" dirty="0">
              <a:latin typeface="Calibri" panose="020F0502020204030204"/>
              <a:cs typeface="Calibri" panose="020F0502020204030204"/>
            </a:endParaRPr>
          </a:p>
          <a:p>
            <a:pPr marL="355600" marR="5080" indent="-342900" algn="just">
              <a:lnSpc>
                <a:spcPts val="2920"/>
              </a:lnSpc>
              <a:spcBef>
                <a:spcPts val="64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libri" panose="020F0502020204030204"/>
                <a:cs typeface="Calibri" panose="020F0502020204030204"/>
              </a:rPr>
              <a:t>An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elimination diet </a:t>
            </a:r>
            <a:r>
              <a:rPr sz="2700" dirty="0">
                <a:latin typeface="Calibri" panose="020F0502020204030204"/>
                <a:cs typeface="Calibri" panose="020F0502020204030204"/>
              </a:rPr>
              <a:t>in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formula-fed infants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usually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starts  </a:t>
            </a:r>
            <a:r>
              <a:rPr sz="2700" dirty="0">
                <a:latin typeface="Calibri" panose="020F0502020204030204"/>
                <a:cs typeface="Calibri" panose="020F0502020204030204"/>
              </a:rPr>
              <a:t>with an </a:t>
            </a:r>
            <a:r>
              <a:rPr sz="2700" b="1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extensively </a:t>
            </a:r>
            <a:r>
              <a:rPr sz="2700" b="1" spc="-2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hydrolyzed </a:t>
            </a:r>
            <a:r>
              <a:rPr sz="2700" b="1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infant </a:t>
            </a:r>
            <a:r>
              <a:rPr sz="27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formula </a:t>
            </a:r>
            <a:r>
              <a:rPr sz="27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(eHF) </a:t>
            </a:r>
            <a:endParaRPr lang="en-US" sz="2700" b="1" dirty="0" smtClean="0">
              <a:solidFill>
                <a:srgbClr val="C00000"/>
              </a:solidFill>
              <a:latin typeface="Calibri" panose="020F0502020204030204"/>
              <a:cs typeface="Calibri" panose="020F0502020204030204"/>
            </a:endParaRPr>
          </a:p>
          <a:p>
            <a:pPr marL="355600" marR="5080" indent="-342900" algn="just">
              <a:lnSpc>
                <a:spcPts val="2920"/>
              </a:lnSpc>
              <a:spcBef>
                <a:spcPts val="64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700" b="1" dirty="0" smtClean="0">
                <a:latin typeface="Calibri" panose="020F0502020204030204"/>
                <a:cs typeface="Calibri" panose="020F0502020204030204"/>
              </a:rPr>
              <a:t> </a:t>
            </a:r>
            <a:endParaRPr sz="2700" dirty="0">
              <a:latin typeface="Calibri" panose="020F0502020204030204"/>
              <a:cs typeface="Calibri" panose="020F0502020204030204"/>
            </a:endParaRPr>
          </a:p>
          <a:p>
            <a:pPr marL="355600" marR="584200" indent="-342900" algn="just">
              <a:lnSpc>
                <a:spcPct val="90000"/>
              </a:lnSpc>
              <a:spcBef>
                <a:spcPts val="59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libri" panose="020F0502020204030204"/>
                <a:cs typeface="Calibri" panose="020F0502020204030204"/>
              </a:rPr>
              <a:t>In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infants </a:t>
            </a:r>
            <a:r>
              <a:rPr sz="2700" dirty="0">
                <a:latin typeface="Calibri" panose="020F0502020204030204"/>
                <a:cs typeface="Calibri" panose="020F0502020204030204"/>
              </a:rPr>
              <a:t>with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extremely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severe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or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life-threatening  symptoms, </a:t>
            </a:r>
            <a:r>
              <a:rPr sz="2700" dirty="0">
                <a:latin typeface="Calibri" panose="020F0502020204030204"/>
                <a:cs typeface="Calibri" panose="020F0502020204030204"/>
              </a:rPr>
              <a:t>an </a:t>
            </a:r>
            <a:r>
              <a:rPr sz="2700" b="1" spc="-5" dirty="0" smtClean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lang="en-US" sz="2700" b="1" spc="-5" dirty="0" smtClean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mino acid formula </a:t>
            </a:r>
            <a:r>
              <a:rPr sz="2700" b="1" spc="-5" dirty="0" smtClean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may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be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considered </a:t>
            </a:r>
            <a:r>
              <a:rPr sz="2700" dirty="0">
                <a:latin typeface="Calibri" panose="020F0502020204030204"/>
                <a:cs typeface="Calibri" panose="020F0502020204030204"/>
              </a:rPr>
              <a:t>as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the </a:t>
            </a:r>
            <a:r>
              <a:rPr sz="2700" spc="-20" dirty="0">
                <a:latin typeface="Calibri" panose="020F0502020204030204"/>
                <a:cs typeface="Calibri" panose="020F0502020204030204"/>
              </a:rPr>
              <a:t>first  </a:t>
            </a:r>
            <a:r>
              <a:rPr sz="2700" dirty="0">
                <a:latin typeface="Calibri" panose="020F0502020204030204"/>
                <a:cs typeface="Calibri" panose="020F0502020204030204"/>
              </a:rPr>
              <a:t>choice.</a:t>
            </a:r>
          </a:p>
          <a:p>
            <a:pPr marL="3580130">
              <a:lnSpc>
                <a:spcPct val="100000"/>
              </a:lnSpc>
              <a:spcBef>
                <a:spcPts val="875"/>
              </a:spcBef>
            </a:pPr>
            <a:r>
              <a:rPr sz="2800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Diagnostic Elimination </a:t>
            </a:r>
            <a:r>
              <a:rPr sz="2800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of</a:t>
            </a:r>
            <a:r>
              <a:rPr sz="2800" spc="2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CMP</a:t>
            </a:r>
            <a:endParaRPr sz="2800" dirty="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344170"/>
            <a:ext cx="8763000" cy="5491759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5080" indent="-342900" algn="just">
              <a:lnSpc>
                <a:spcPct val="90000"/>
              </a:lnSpc>
              <a:spcBef>
                <a:spcPts val="46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Soy </a:t>
            </a:r>
            <a:r>
              <a:rPr sz="28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protein–based formula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may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be </a:t>
            </a:r>
            <a:r>
              <a:rPr sz="2800" dirty="0">
                <a:latin typeface="Calibri" panose="020F0502020204030204"/>
                <a:cs typeface="Calibri" panose="020F0502020204030204"/>
              </a:rPr>
              <a:t>an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option </a:t>
            </a:r>
            <a:r>
              <a:rPr sz="2800" dirty="0">
                <a:latin typeface="Calibri" panose="020F0502020204030204"/>
                <a:cs typeface="Calibri" panose="020F0502020204030204"/>
              </a:rPr>
              <a:t>in 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infants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older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than 6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months </a:t>
            </a:r>
            <a:r>
              <a:rPr sz="2800" dirty="0">
                <a:latin typeface="Calibri" panose="020F0502020204030204"/>
                <a:cs typeface="Calibri" panose="020F0502020204030204"/>
              </a:rPr>
              <a:t>who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do </a:t>
            </a:r>
            <a:r>
              <a:rPr sz="2800" dirty="0">
                <a:latin typeface="Calibri" panose="020F0502020204030204"/>
                <a:cs typeface="Calibri" panose="020F0502020204030204"/>
              </a:rPr>
              <a:t>not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accept 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bitter taste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of </a:t>
            </a:r>
            <a:r>
              <a:rPr sz="2800" dirty="0">
                <a:latin typeface="Calibri" panose="020F0502020204030204"/>
                <a:cs typeface="Calibri" panose="020F0502020204030204"/>
              </a:rPr>
              <a:t>an </a:t>
            </a:r>
            <a:r>
              <a:rPr sz="2800" spc="-80" dirty="0">
                <a:latin typeface="Calibri" panose="020F0502020204030204"/>
                <a:cs typeface="Calibri" panose="020F0502020204030204"/>
              </a:rPr>
              <a:t>eHF,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or </a:t>
            </a:r>
            <a:r>
              <a:rPr sz="2800" dirty="0">
                <a:latin typeface="Calibri" panose="020F0502020204030204"/>
                <a:cs typeface="Calibri" panose="020F0502020204030204"/>
              </a:rPr>
              <a:t>in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cases </a:t>
            </a:r>
            <a:r>
              <a:rPr sz="2800" dirty="0">
                <a:latin typeface="Calibri" panose="020F0502020204030204"/>
                <a:cs typeface="Calibri" panose="020F0502020204030204"/>
              </a:rPr>
              <a:t>in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which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 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higher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cost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of 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an </a:t>
            </a:r>
            <a:r>
              <a:rPr sz="28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eHF </a:t>
            </a:r>
            <a:r>
              <a:rPr sz="2800" dirty="0">
                <a:latin typeface="Calibri" panose="020F0502020204030204"/>
                <a:cs typeface="Calibri" panose="020F0502020204030204"/>
              </a:rPr>
              <a:t>is a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limiting 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factor,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provided 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that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tolerance to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soy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protein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has been 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established</a:t>
            </a:r>
            <a:r>
              <a:rPr sz="2800" spc="-10" dirty="0" smtClean="0">
                <a:latin typeface="Calibri" panose="020F0502020204030204"/>
                <a:cs typeface="Calibri" panose="020F0502020204030204"/>
              </a:rPr>
              <a:t>.</a:t>
            </a:r>
            <a:endParaRPr lang="en-US" sz="2800" spc="-10" dirty="0" smtClean="0">
              <a:latin typeface="Calibri" panose="020F0502020204030204"/>
              <a:cs typeface="Calibri" panose="020F0502020204030204"/>
            </a:endParaRPr>
          </a:p>
          <a:p>
            <a:pPr marL="355600" marR="5080" indent="-342900" algn="just">
              <a:lnSpc>
                <a:spcPct val="90000"/>
              </a:lnSpc>
              <a:spcBef>
                <a:spcPts val="46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355600" marR="150495" indent="-342900" algn="just">
              <a:lnSpc>
                <a:spcPct val="90000"/>
              </a:lnSpc>
              <a:spcBef>
                <a:spcPts val="72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800" dirty="0" smtClean="0">
                <a:latin typeface="Calibri" panose="020F0502020204030204"/>
                <a:cs typeface="Calibri" panose="020F0502020204030204"/>
              </a:rPr>
              <a:t>If </a:t>
            </a:r>
            <a:r>
              <a:rPr sz="2800" spc="-10" dirty="0" smtClean="0">
                <a:latin typeface="Calibri" panose="020F0502020204030204"/>
                <a:cs typeface="Calibri" panose="020F0502020204030204"/>
              </a:rPr>
              <a:t>there </a:t>
            </a:r>
            <a:r>
              <a:rPr sz="2800" dirty="0" smtClean="0">
                <a:latin typeface="Calibri" panose="020F0502020204030204"/>
                <a:cs typeface="Calibri" panose="020F0502020204030204"/>
              </a:rPr>
              <a:t>is </a:t>
            </a:r>
            <a:r>
              <a:rPr sz="2800" spc="-5" dirty="0" smtClean="0">
                <a:latin typeface="Calibri" panose="020F0502020204030204"/>
                <a:cs typeface="Calibri" panose="020F0502020204030204"/>
              </a:rPr>
              <a:t>no </a:t>
            </a:r>
            <a:r>
              <a:rPr sz="2800" spc="-15" dirty="0" smtClean="0">
                <a:latin typeface="Calibri" panose="020F0502020204030204"/>
                <a:cs typeface="Calibri" panose="020F0502020204030204"/>
              </a:rPr>
              <a:t>improvement </a:t>
            </a:r>
            <a:r>
              <a:rPr sz="2800" b="1" spc="-5" dirty="0" smtClean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within </a:t>
            </a:r>
            <a:r>
              <a:rPr sz="2800" b="1" dirty="0" smtClean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2 </a:t>
            </a:r>
            <a:r>
              <a:rPr sz="2800" b="1" spc="-10" dirty="0" smtClean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weeks</a:t>
            </a:r>
            <a:r>
              <a:rPr sz="2800" spc="-10" dirty="0" smtClean="0">
                <a:latin typeface="Calibri" panose="020F0502020204030204"/>
                <a:cs typeface="Calibri" panose="020F0502020204030204"/>
              </a:rPr>
              <a:t>, </a:t>
            </a:r>
            <a:r>
              <a:rPr sz="2800" dirty="0" smtClean="0">
                <a:latin typeface="Calibri" panose="020F0502020204030204"/>
                <a:cs typeface="Calibri" panose="020F0502020204030204"/>
              </a:rPr>
              <a:t>then  an </a:t>
            </a:r>
            <a:r>
              <a:rPr sz="2800" spc="-10" dirty="0" smtClean="0">
                <a:latin typeface="Calibri" panose="020F0502020204030204"/>
                <a:cs typeface="Calibri" panose="020F0502020204030204"/>
              </a:rPr>
              <a:t>allergic </a:t>
            </a:r>
            <a:r>
              <a:rPr sz="2800" spc="-5" dirty="0" smtClean="0">
                <a:latin typeface="Calibri" panose="020F0502020204030204"/>
                <a:cs typeface="Calibri" panose="020F0502020204030204"/>
              </a:rPr>
              <a:t>reaction </a:t>
            </a:r>
            <a:r>
              <a:rPr sz="2800" spc="-15" dirty="0" smtClean="0">
                <a:latin typeface="Calibri" panose="020F0502020204030204"/>
                <a:cs typeface="Calibri" panose="020F0502020204030204"/>
              </a:rPr>
              <a:t>to </a:t>
            </a:r>
            <a:r>
              <a:rPr sz="2800" dirty="0" smtClean="0">
                <a:latin typeface="Calibri" panose="020F0502020204030204"/>
                <a:cs typeface="Calibri" panose="020F0502020204030204"/>
              </a:rPr>
              <a:t>the </a:t>
            </a:r>
            <a:r>
              <a:rPr sz="2800" spc="-10" dirty="0" smtClean="0">
                <a:latin typeface="Calibri" panose="020F0502020204030204"/>
                <a:cs typeface="Calibri" panose="020F0502020204030204"/>
              </a:rPr>
              <a:t>remaining </a:t>
            </a:r>
            <a:r>
              <a:rPr sz="2800" spc="-5" dirty="0" smtClean="0">
                <a:latin typeface="Calibri" panose="020F0502020204030204"/>
                <a:cs typeface="Calibri" panose="020F0502020204030204"/>
              </a:rPr>
              <a:t>peptides </a:t>
            </a:r>
            <a:r>
              <a:rPr sz="2800" dirty="0" smtClean="0">
                <a:latin typeface="Calibri" panose="020F0502020204030204"/>
                <a:cs typeface="Calibri" panose="020F0502020204030204"/>
              </a:rPr>
              <a:t>in  the </a:t>
            </a:r>
            <a:r>
              <a:rPr sz="2800" dirty="0" err="1" smtClean="0">
                <a:latin typeface="Calibri" panose="020F0502020204030204"/>
                <a:cs typeface="Calibri" panose="020F0502020204030204"/>
              </a:rPr>
              <a:t>eHF</a:t>
            </a:r>
            <a:r>
              <a:rPr sz="2800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 smtClean="0">
                <a:latin typeface="Calibri" panose="020F0502020204030204"/>
                <a:cs typeface="Calibri" panose="020F0502020204030204"/>
              </a:rPr>
              <a:t>must </a:t>
            </a:r>
            <a:r>
              <a:rPr sz="2800" spc="-5" dirty="0" smtClean="0">
                <a:latin typeface="Calibri" panose="020F0502020204030204"/>
                <a:cs typeface="Calibri" panose="020F0502020204030204"/>
              </a:rPr>
              <a:t>be </a:t>
            </a:r>
            <a:r>
              <a:rPr sz="2800" spc="-15" dirty="0" smtClean="0">
                <a:latin typeface="Calibri" panose="020F0502020204030204"/>
                <a:cs typeface="Calibri" panose="020F0502020204030204"/>
              </a:rPr>
              <a:t>considered, </a:t>
            </a:r>
            <a:r>
              <a:rPr sz="2800" spc="-5" dirty="0" smtClean="0">
                <a:latin typeface="Calibri" panose="020F0502020204030204"/>
                <a:cs typeface="Calibri" panose="020F0502020204030204"/>
              </a:rPr>
              <a:t>particularly </a:t>
            </a:r>
            <a:r>
              <a:rPr sz="2800" dirty="0" smtClean="0">
                <a:latin typeface="Calibri" panose="020F0502020204030204"/>
                <a:cs typeface="Calibri" panose="020F0502020204030204"/>
              </a:rPr>
              <a:t>in  </a:t>
            </a:r>
            <a:r>
              <a:rPr sz="2800" spc="-15" dirty="0" smtClean="0">
                <a:latin typeface="Calibri" panose="020F0502020204030204"/>
                <a:cs typeface="Calibri" panose="020F0502020204030204"/>
              </a:rPr>
              <a:t>infants </a:t>
            </a:r>
            <a:r>
              <a:rPr sz="2800" dirty="0" smtClean="0">
                <a:latin typeface="Calibri" panose="020F0502020204030204"/>
                <a:cs typeface="Calibri" panose="020F0502020204030204"/>
              </a:rPr>
              <a:t>with </a:t>
            </a:r>
            <a:r>
              <a:rPr sz="2800" spc="-5" dirty="0" smtClean="0">
                <a:latin typeface="Calibri" panose="020F0502020204030204"/>
                <a:cs typeface="Calibri" panose="020F0502020204030204"/>
              </a:rPr>
              <a:t>sensitization </a:t>
            </a:r>
            <a:r>
              <a:rPr sz="2800" spc="-15" dirty="0" smtClean="0">
                <a:latin typeface="Calibri" panose="020F0502020204030204"/>
                <a:cs typeface="Calibri" panose="020F0502020204030204"/>
              </a:rPr>
              <a:t>against </a:t>
            </a:r>
            <a:r>
              <a:rPr sz="2800" spc="-5" dirty="0" smtClean="0">
                <a:latin typeface="Calibri" panose="020F0502020204030204"/>
                <a:cs typeface="Calibri" panose="020F0502020204030204"/>
              </a:rPr>
              <a:t>multiple</a:t>
            </a:r>
            <a:r>
              <a:rPr sz="2800" spc="-35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 smtClean="0">
                <a:latin typeface="Calibri" panose="020F0502020204030204"/>
                <a:cs typeface="Calibri" panose="020F0502020204030204"/>
              </a:rPr>
              <a:t>foods.</a:t>
            </a:r>
            <a:endParaRPr lang="en-US" sz="2800" spc="-15" dirty="0" smtClean="0">
              <a:latin typeface="Calibri" panose="020F0502020204030204"/>
              <a:cs typeface="Calibri" panose="020F0502020204030204"/>
            </a:endParaRPr>
          </a:p>
          <a:p>
            <a:pPr marL="355600" marR="150495" indent="-342900" algn="just">
              <a:lnSpc>
                <a:spcPct val="90000"/>
              </a:lnSpc>
              <a:spcBef>
                <a:spcPts val="72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355600" marR="678815" indent="-342900" algn="just">
              <a:lnSpc>
                <a:spcPts val="3240"/>
              </a:lnSpc>
              <a:spcBef>
                <a:spcPts val="76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In these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cases, </a:t>
            </a:r>
            <a:r>
              <a:rPr sz="2800" dirty="0">
                <a:latin typeface="Calibri" panose="020F0502020204030204"/>
                <a:cs typeface="Calibri" panose="020F0502020204030204"/>
              </a:rPr>
              <a:t>an </a:t>
            </a:r>
            <a:r>
              <a:rPr sz="28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AAF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should be tried</a:t>
            </a:r>
            <a:r>
              <a:rPr sz="2800" spc="-1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before  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CMPA </a:t>
            </a:r>
            <a:r>
              <a:rPr sz="2800" dirty="0">
                <a:latin typeface="Calibri" panose="020F0502020204030204"/>
                <a:cs typeface="Calibri" panose="020F0502020204030204"/>
              </a:rPr>
              <a:t>is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ruled out </a:t>
            </a:r>
            <a:r>
              <a:rPr sz="2800" dirty="0">
                <a:latin typeface="Calibri" panose="020F0502020204030204"/>
                <a:cs typeface="Calibri" panose="020F0502020204030204"/>
              </a:rPr>
              <a:t>as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cause of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symptoms.</a:t>
            </a:r>
            <a:endParaRPr sz="2800" dirty="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38" y="265531"/>
            <a:ext cx="8289440" cy="12090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0716" rIns="0" bIns="0" rtlCol="0">
            <a:spAutoFit/>
          </a:bodyPr>
          <a:lstStyle/>
          <a:p>
            <a:pPr marL="1710055" marR="5080" indent="-1231900">
              <a:lnSpc>
                <a:spcPct val="100000"/>
              </a:lnSpc>
              <a:spcBef>
                <a:spcPts val="100"/>
              </a:spcBef>
            </a:pPr>
            <a:r>
              <a:rPr sz="3200" b="0" spc="-15" dirty="0">
                <a:latin typeface="Calibri" panose="020F0502020204030204"/>
                <a:cs typeface="Calibri" panose="020F0502020204030204"/>
              </a:rPr>
              <a:t>Oral Food </a:t>
            </a:r>
            <a:r>
              <a:rPr sz="3200" b="0" spc="-5" dirty="0">
                <a:latin typeface="Calibri" panose="020F0502020204030204"/>
                <a:cs typeface="Calibri" panose="020F0502020204030204"/>
              </a:rPr>
              <a:t>Challenge </a:t>
            </a:r>
            <a:r>
              <a:rPr sz="3200" b="0" spc="-15" dirty="0">
                <a:latin typeface="Calibri" panose="020F0502020204030204"/>
                <a:cs typeface="Calibri" panose="020F0502020204030204"/>
              </a:rPr>
              <a:t>Procedure </a:t>
            </a:r>
            <a:r>
              <a:rPr sz="3200" b="0" dirty="0">
                <a:latin typeface="Calibri" panose="020F0502020204030204"/>
                <a:cs typeface="Calibri" panose="020F0502020204030204"/>
              </a:rPr>
              <a:t>With </a:t>
            </a:r>
            <a:r>
              <a:rPr sz="3200" b="0" spc="-5" dirty="0">
                <a:latin typeface="Calibri" panose="020F0502020204030204"/>
                <a:cs typeface="Calibri" panose="020F0502020204030204"/>
              </a:rPr>
              <a:t>CMP  Open </a:t>
            </a:r>
            <a:r>
              <a:rPr sz="3200" b="0" dirty="0">
                <a:latin typeface="Calibri" panose="020F0502020204030204"/>
                <a:cs typeface="Calibri" panose="020F0502020204030204"/>
              </a:rPr>
              <a:t>and </a:t>
            </a:r>
            <a:r>
              <a:rPr sz="3200" b="0" spc="-5" dirty="0">
                <a:latin typeface="Calibri" panose="020F0502020204030204"/>
                <a:cs typeface="Calibri" panose="020F0502020204030204"/>
              </a:rPr>
              <a:t>Blind</a:t>
            </a:r>
            <a:r>
              <a:rPr sz="3200" b="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0" spc="-5" dirty="0">
                <a:latin typeface="Calibri" panose="020F0502020204030204"/>
                <a:cs typeface="Calibri" panose="020F0502020204030204"/>
              </a:rPr>
              <a:t>Challenges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7530" y="1981200"/>
            <a:ext cx="7958455" cy="3186513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55600" marR="109220" indent="-342900" algn="just">
              <a:lnSpc>
                <a:spcPct val="80000"/>
              </a:lnSpc>
              <a:spcBef>
                <a:spcPts val="82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After documentation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of significant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improvement 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on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diagnostic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elimination,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diagnosis </a:t>
            </a:r>
            <a:r>
              <a:rPr sz="2400" dirty="0">
                <a:latin typeface="Calibri" panose="020F0502020204030204"/>
                <a:cs typeface="Calibri" panose="020F0502020204030204"/>
              </a:rPr>
              <a:t>of  </a:t>
            </a:r>
            <a:r>
              <a:rPr sz="2400" spc="-60" dirty="0">
                <a:latin typeface="Calibri" panose="020F0502020204030204"/>
                <a:cs typeface="Calibri" panose="020F0502020204030204"/>
              </a:rPr>
              <a:t>CMPA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should be confirmed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by </a:t>
            </a:r>
            <a:r>
              <a:rPr sz="2400" dirty="0">
                <a:latin typeface="Calibri" panose="020F0502020204030204"/>
                <a:cs typeface="Calibri" panose="020F0502020204030204"/>
              </a:rPr>
              <a:t>a </a:t>
            </a:r>
            <a:r>
              <a:rPr sz="2400" b="1" spc="-2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standardized  </a:t>
            </a:r>
            <a:r>
              <a:rPr sz="2400" b="1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oral </a:t>
            </a:r>
            <a:r>
              <a:rPr sz="24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challenge </a:t>
            </a:r>
            <a:r>
              <a:rPr sz="2400" b="1" spc="-2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test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performed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under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medical  </a:t>
            </a:r>
            <a:r>
              <a:rPr sz="2400" dirty="0">
                <a:latin typeface="Calibri" panose="020F0502020204030204"/>
                <a:cs typeface="Calibri" panose="020F0502020204030204"/>
              </a:rPr>
              <a:t>supervision</a:t>
            </a:r>
            <a:r>
              <a:rPr sz="2400" dirty="0" smtClean="0">
                <a:latin typeface="Calibri" panose="020F0502020204030204"/>
                <a:cs typeface="Calibri" panose="020F0502020204030204"/>
              </a:rPr>
              <a:t>.</a:t>
            </a:r>
            <a:endParaRPr lang="en-US" sz="2400" dirty="0" smtClean="0">
              <a:latin typeface="Calibri" panose="020F0502020204030204"/>
              <a:cs typeface="Calibri" panose="020F0502020204030204"/>
            </a:endParaRPr>
          </a:p>
          <a:p>
            <a:pPr marL="12700" marR="138430" algn="just">
              <a:lnSpc>
                <a:spcPts val="2880"/>
              </a:lnSpc>
              <a:spcBef>
                <a:spcPts val="695"/>
              </a:spcBef>
              <a:tabLst>
                <a:tab pos="354965" algn="l"/>
                <a:tab pos="355600" algn="l"/>
              </a:tabLst>
            </a:pPr>
            <a:endParaRPr lang="en-US" sz="2400" spc="-10" dirty="0" smtClean="0">
              <a:latin typeface="Calibri" panose="020F0502020204030204"/>
              <a:cs typeface="Calibri" panose="020F0502020204030204"/>
            </a:endParaRPr>
          </a:p>
          <a:p>
            <a:pPr marL="355600" marR="138430" indent="-342900" algn="just">
              <a:lnSpc>
                <a:spcPts val="2880"/>
              </a:lnSpc>
              <a:spcBef>
                <a:spcPts val="69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endParaRPr sz="2400" dirty="0">
              <a:latin typeface="Calibri" panose="020F0502020204030204"/>
              <a:cs typeface="Calibri" panose="020F0502020204030204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74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This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allows documentation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of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any </a:t>
            </a:r>
            <a:r>
              <a:rPr sz="2400" dirty="0">
                <a:latin typeface="Calibri" panose="020F0502020204030204"/>
                <a:cs typeface="Calibri" panose="020F0502020204030204"/>
              </a:rPr>
              <a:t>signs and 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symptoms </a:t>
            </a:r>
            <a:r>
              <a:rPr sz="2400" dirty="0">
                <a:latin typeface="Calibri" panose="020F0502020204030204"/>
                <a:cs typeface="Calibri" panose="020F0502020204030204"/>
              </a:rPr>
              <a:t>and the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milk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volume that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provokes 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symptoms, </a:t>
            </a:r>
            <a:r>
              <a:rPr sz="2400" dirty="0">
                <a:latin typeface="Calibri" panose="020F0502020204030204"/>
                <a:cs typeface="Calibri" panose="020F0502020204030204"/>
              </a:rPr>
              <a:t>and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allows symptomatic treatment</a:t>
            </a:r>
            <a:r>
              <a:rPr sz="2400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as 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needed.</a:t>
            </a:r>
            <a:endParaRPr sz="24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54011" y="5486400"/>
            <a:ext cx="1732788" cy="121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10400" y="5638798"/>
            <a:ext cx="1607930" cy="1104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2038" y="262487"/>
            <a:ext cx="8289440" cy="12069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45589" y="461899"/>
            <a:ext cx="50507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 smtClean="0">
                <a:latin typeface="Calibri" panose="020F0502020204030204"/>
                <a:cs typeface="Calibri" panose="020F0502020204030204"/>
              </a:rPr>
              <a:t>Dose </a:t>
            </a:r>
            <a:r>
              <a:rPr sz="4400" b="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4400" b="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4400" b="0" dirty="0">
                <a:latin typeface="Calibri" panose="020F0502020204030204"/>
                <a:cs typeface="Calibri" panose="020F0502020204030204"/>
              </a:rPr>
              <a:t>Milk</a:t>
            </a:r>
            <a:endParaRPr sz="44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545081"/>
            <a:ext cx="8037830" cy="41671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  <a:tab pos="355600" algn="l"/>
              </a:tabLst>
            </a:pPr>
            <a:endParaRPr sz="2500" dirty="0">
              <a:latin typeface="Calibri" panose="020F0502020204030204"/>
              <a:cs typeface="Calibri" panose="020F0502020204030204"/>
            </a:endParaRPr>
          </a:p>
          <a:p>
            <a:pPr marL="355600" marR="570865" indent="-342900">
              <a:lnSpc>
                <a:spcPts val="2400"/>
              </a:lnSpc>
              <a:spcBef>
                <a:spcPts val="60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 panose="020F0502020204030204"/>
                <a:cs typeface="Calibri" panose="020F0502020204030204"/>
              </a:rPr>
              <a:t>Stepwise doses of 1, 3.0,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10.0,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30.0, and 100mL </a:t>
            </a:r>
            <a:r>
              <a:rPr sz="2500" spc="-20" dirty="0">
                <a:latin typeface="Calibri" panose="020F0502020204030204"/>
                <a:cs typeface="Calibri" panose="020F0502020204030204"/>
              </a:rPr>
              <a:t>may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be 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given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at 30-minute</a:t>
            </a:r>
            <a:r>
              <a:rPr sz="25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Intervals</a:t>
            </a:r>
            <a:r>
              <a:rPr sz="2500" spc="-10" dirty="0" smtClean="0">
                <a:latin typeface="Calibri" panose="020F0502020204030204"/>
                <a:cs typeface="Calibri" panose="020F0502020204030204"/>
              </a:rPr>
              <a:t>.</a:t>
            </a:r>
            <a:endParaRPr lang="en-US" sz="2500" spc="-10" dirty="0" smtClean="0">
              <a:latin typeface="Calibri" panose="020F0502020204030204"/>
              <a:cs typeface="Calibri" panose="020F0502020204030204"/>
            </a:endParaRPr>
          </a:p>
          <a:p>
            <a:pPr marL="355600" marR="570865" indent="-342900">
              <a:lnSpc>
                <a:spcPts val="2400"/>
              </a:lnSpc>
              <a:spcBef>
                <a:spcPts val="60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endParaRPr sz="2500" dirty="0">
              <a:latin typeface="Calibri" panose="020F0502020204030204"/>
              <a:cs typeface="Calibri" panose="020F0502020204030204"/>
            </a:endParaRPr>
          </a:p>
          <a:p>
            <a:pPr marL="355600" marR="5080" indent="-342900">
              <a:lnSpc>
                <a:spcPts val="2400"/>
              </a:lnSpc>
              <a:spcBef>
                <a:spcPts val="60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500" b="1" spc="-5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If </a:t>
            </a:r>
            <a:r>
              <a:rPr sz="2500" b="1" spc="-15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severe </a:t>
            </a:r>
            <a:r>
              <a:rPr sz="2500" b="1" spc="-10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reactions are expected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,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then the challenge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should 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begin with minimal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volumes </a:t>
            </a:r>
            <a:r>
              <a:rPr sz="2500" dirty="0">
                <a:latin typeface="Calibri" panose="020F0502020204030204"/>
                <a:cs typeface="Calibri" panose="020F0502020204030204"/>
              </a:rPr>
              <a:t>(eg,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stepwise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dosing of 0.1,  0.3,1.0, 3.0, 10.0, 30.0, and 100mL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given at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30-minute 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intervals</a:t>
            </a:r>
            <a:r>
              <a:rPr sz="2500" spc="-10" dirty="0" smtClean="0">
                <a:latin typeface="Calibri" panose="020F0502020204030204"/>
                <a:cs typeface="Calibri" panose="020F0502020204030204"/>
              </a:rPr>
              <a:t>).</a:t>
            </a:r>
            <a:endParaRPr lang="en-US" sz="2500" spc="-10" dirty="0" smtClean="0">
              <a:latin typeface="Calibri" panose="020F0502020204030204"/>
              <a:cs typeface="Calibri" panose="020F0502020204030204"/>
            </a:endParaRPr>
          </a:p>
          <a:p>
            <a:pPr marL="355600" marR="5080" indent="-342900">
              <a:lnSpc>
                <a:spcPts val="2400"/>
              </a:lnSpc>
              <a:spcBef>
                <a:spcPts val="60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endParaRPr sz="2500" dirty="0">
              <a:latin typeface="Calibri" panose="020F0502020204030204"/>
              <a:cs typeface="Calibri" panose="020F0502020204030204"/>
            </a:endParaRPr>
          </a:p>
          <a:p>
            <a:pPr marL="355600" marR="30480" indent="-342900">
              <a:lnSpc>
                <a:spcPct val="80000"/>
              </a:lnSpc>
              <a:spcBef>
                <a:spcPts val="620"/>
              </a:spcBef>
              <a:buFont typeface="Arial" panose="020B0604020202020204"/>
              <a:buChar char="•"/>
              <a:tabLst>
                <a:tab pos="426720" algn="l"/>
                <a:tab pos="427355" algn="l"/>
              </a:tabLst>
            </a:pPr>
            <a:r>
              <a:rPr dirty="0"/>
              <a:t>	</a:t>
            </a:r>
            <a:r>
              <a:rPr sz="2500" b="1" spc="-5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If no </a:t>
            </a:r>
            <a:r>
              <a:rPr sz="2500" b="1" spc="-10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reaction occurs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,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then the milk should be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continued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at 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home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every </a:t>
            </a:r>
            <a:r>
              <a:rPr sz="2500" spc="-20" dirty="0">
                <a:latin typeface="Calibri" panose="020F0502020204030204"/>
                <a:cs typeface="Calibri" panose="020F0502020204030204"/>
              </a:rPr>
              <a:t>day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with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at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least 200 </a:t>
            </a:r>
            <a:r>
              <a:rPr sz="2500" spc="-20" dirty="0">
                <a:latin typeface="Calibri" panose="020F0502020204030204"/>
                <a:cs typeface="Calibri" panose="020F0502020204030204"/>
              </a:rPr>
              <a:t>mL/day </a:t>
            </a:r>
            <a:r>
              <a:rPr sz="2500" spc="-25" dirty="0">
                <a:latin typeface="Calibri" panose="020F0502020204030204"/>
                <a:cs typeface="Calibri" panose="020F0502020204030204"/>
              </a:rPr>
              <a:t>for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at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least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2 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weeks.</a:t>
            </a:r>
            <a:endParaRPr sz="2500" dirty="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38" y="262487"/>
            <a:ext cx="8289440" cy="1206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69157" y="461899"/>
            <a:ext cx="28041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50" dirty="0">
                <a:latin typeface="Calibri" panose="020F0502020204030204"/>
                <a:cs typeface="Calibri" panose="020F0502020204030204"/>
              </a:rPr>
              <a:t>TREATMENT</a:t>
            </a:r>
            <a:endParaRPr sz="4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600" y="1526794"/>
            <a:ext cx="8610600" cy="3181448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marR="681355" indent="-342900" algn="just">
              <a:lnSpc>
                <a:spcPts val="2880"/>
              </a:lnSpc>
              <a:spcBef>
                <a:spcPts val="79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The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strict </a:t>
            </a:r>
            <a:r>
              <a:rPr sz="2800" spc="-15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avoidance </a:t>
            </a:r>
            <a:r>
              <a:rPr sz="2800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of </a:t>
            </a:r>
            <a:r>
              <a:rPr sz="2800" spc="-5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CMP </a:t>
            </a:r>
            <a:r>
              <a:rPr sz="2800" dirty="0">
                <a:latin typeface="Calibri" panose="020F0502020204030204"/>
                <a:cs typeface="Calibri" panose="020F0502020204030204"/>
              </a:rPr>
              <a:t>is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presently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 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safest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strategy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for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managing</a:t>
            </a:r>
            <a:r>
              <a:rPr sz="28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CMPA</a:t>
            </a:r>
            <a:r>
              <a:rPr sz="2800" spc="-45" dirty="0" smtClean="0">
                <a:latin typeface="Calibri" panose="020F0502020204030204"/>
                <a:cs typeface="Calibri" panose="020F0502020204030204"/>
              </a:rPr>
              <a:t>.</a:t>
            </a:r>
            <a:endParaRPr lang="en-US" sz="2800" spc="-45" dirty="0" smtClean="0">
              <a:latin typeface="Calibri" panose="020F0502020204030204"/>
              <a:cs typeface="Calibri" panose="020F0502020204030204"/>
            </a:endParaRPr>
          </a:p>
          <a:p>
            <a:pPr marL="355600" marR="681355" indent="-342900" algn="just">
              <a:lnSpc>
                <a:spcPts val="2880"/>
              </a:lnSpc>
              <a:spcBef>
                <a:spcPts val="79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74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substitute formula </a:t>
            </a:r>
            <a:r>
              <a:rPr sz="2800" dirty="0">
                <a:latin typeface="Calibri" panose="020F0502020204030204"/>
                <a:cs typeface="Calibri" panose="020F0502020204030204"/>
              </a:rPr>
              <a:t>is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needed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to fulfill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nutritional 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requirements </a:t>
            </a:r>
            <a:r>
              <a:rPr sz="2800" dirty="0">
                <a:latin typeface="Calibri" panose="020F0502020204030204"/>
                <a:cs typeface="Calibri" panose="020F0502020204030204"/>
              </a:rPr>
              <a:t>in an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individual </a:t>
            </a:r>
            <a:r>
              <a:rPr sz="2800" dirty="0">
                <a:latin typeface="Calibri" panose="020F0502020204030204"/>
                <a:cs typeface="Calibri" panose="020F0502020204030204"/>
              </a:rPr>
              <a:t>child with 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CMPA  </a:t>
            </a:r>
            <a:r>
              <a:rPr sz="2800" dirty="0">
                <a:latin typeface="Calibri" panose="020F0502020204030204"/>
                <a:cs typeface="Calibri" panose="020F0502020204030204"/>
              </a:rPr>
              <a:t>and the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best </a:t>
            </a:r>
            <a:r>
              <a:rPr sz="2800" dirty="0">
                <a:latin typeface="Calibri" panose="020F0502020204030204"/>
                <a:cs typeface="Calibri" panose="020F0502020204030204"/>
              </a:rPr>
              <a:t>choice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of such </a:t>
            </a:r>
            <a:r>
              <a:rPr sz="2800" dirty="0">
                <a:latin typeface="Calibri" panose="020F0502020204030204"/>
                <a:cs typeface="Calibri" panose="020F0502020204030204"/>
              </a:rPr>
              <a:t>a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formula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depends  mostly on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age </a:t>
            </a:r>
            <a:r>
              <a:rPr sz="2800" dirty="0">
                <a:latin typeface="Calibri" panose="020F0502020204030204"/>
                <a:cs typeface="Calibri" panose="020F0502020204030204"/>
              </a:rPr>
              <a:t>of the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patient </a:t>
            </a:r>
            <a:r>
              <a:rPr sz="2800" dirty="0">
                <a:latin typeface="Calibri" panose="020F0502020204030204"/>
                <a:cs typeface="Calibri" panose="020F0502020204030204"/>
              </a:rPr>
              <a:t>and the 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presence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of other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food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allergies</a:t>
            </a:r>
            <a:r>
              <a:rPr sz="2800" spc="-10" dirty="0" smtClean="0">
                <a:latin typeface="Calibri" panose="020F0502020204030204"/>
                <a:cs typeface="Calibri" panose="020F0502020204030204"/>
              </a:rPr>
              <a:t>.</a:t>
            </a:r>
            <a:endParaRPr lang="en-US" sz="2800" spc="-10" dirty="0" smtClean="0">
              <a:latin typeface="Calibri" panose="020F0502020204030204"/>
              <a:cs typeface="Calibri" panose="020F0502020204030204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74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endParaRPr sz="2400" dirty="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38" y="262487"/>
            <a:ext cx="8289440" cy="1206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04925" y="461899"/>
            <a:ext cx="65354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0" dirty="0">
                <a:latin typeface="Calibri" panose="020F0502020204030204"/>
                <a:cs typeface="Calibri" panose="020F0502020204030204"/>
              </a:rPr>
              <a:t>Infants </a:t>
            </a:r>
            <a:r>
              <a:rPr sz="4400" b="0" dirty="0">
                <a:latin typeface="Calibri" panose="020F0502020204030204"/>
                <a:cs typeface="Calibri" panose="020F0502020204030204"/>
              </a:rPr>
              <a:t>Up </a:t>
            </a:r>
            <a:r>
              <a:rPr sz="4400" b="0" spc="-30" dirty="0">
                <a:latin typeface="Calibri" panose="020F0502020204030204"/>
                <a:cs typeface="Calibri" panose="020F0502020204030204"/>
              </a:rPr>
              <a:t>to </a:t>
            </a:r>
            <a:r>
              <a:rPr sz="4400" b="0" spc="-15" dirty="0">
                <a:latin typeface="Calibri" panose="020F0502020204030204"/>
                <a:cs typeface="Calibri" panose="020F0502020204030204"/>
              </a:rPr>
              <a:t>Age </a:t>
            </a:r>
            <a:r>
              <a:rPr sz="4400" b="0" dirty="0">
                <a:latin typeface="Calibri" panose="020F0502020204030204"/>
                <a:cs typeface="Calibri" panose="020F0502020204030204"/>
              </a:rPr>
              <a:t>12</a:t>
            </a:r>
            <a:r>
              <a:rPr sz="4400" b="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4400" b="0" spc="-5" dirty="0">
                <a:latin typeface="Calibri" panose="020F0502020204030204"/>
                <a:cs typeface="Calibri" panose="020F0502020204030204"/>
              </a:rPr>
              <a:t>Months</a:t>
            </a:r>
            <a:endParaRPr sz="4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608785"/>
            <a:ext cx="7901940" cy="34394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95275" indent="-342900" algn="just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If the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diagnosis of </a:t>
            </a:r>
            <a:r>
              <a:rPr sz="2400" spc="-60" dirty="0">
                <a:latin typeface="Calibri" panose="020F0502020204030204"/>
                <a:cs typeface="Calibri" panose="020F0502020204030204"/>
              </a:rPr>
              <a:t>CMPA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is confirmed,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then the 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infant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should be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maintained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on </a:t>
            </a:r>
            <a:r>
              <a:rPr sz="2400" dirty="0">
                <a:latin typeface="Calibri" panose="020F0502020204030204"/>
                <a:cs typeface="Calibri" panose="020F0502020204030204"/>
              </a:rPr>
              <a:t>an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elimination 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diet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using </a:t>
            </a:r>
            <a:r>
              <a:rPr sz="2400" dirty="0">
                <a:latin typeface="Calibri" panose="020F0502020204030204"/>
                <a:cs typeface="Calibri" panose="020F0502020204030204"/>
              </a:rPr>
              <a:t>a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therapeutic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formula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for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at least </a:t>
            </a:r>
            <a:r>
              <a:rPr sz="24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6  </a:t>
            </a:r>
            <a:r>
              <a:rPr sz="24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months </a:t>
            </a:r>
            <a:r>
              <a:rPr sz="24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or </a:t>
            </a:r>
            <a:r>
              <a:rPr sz="24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until </a:t>
            </a:r>
            <a:r>
              <a:rPr sz="24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9 </a:t>
            </a:r>
            <a:r>
              <a:rPr sz="24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to </a:t>
            </a:r>
            <a:r>
              <a:rPr sz="24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12 </a:t>
            </a:r>
            <a:r>
              <a:rPr sz="24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months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age</a:t>
            </a:r>
            <a:r>
              <a:rPr sz="2400" spc="-10" dirty="0" smtClean="0">
                <a:latin typeface="Calibri" panose="020F0502020204030204"/>
                <a:cs typeface="Calibri" panose="020F0502020204030204"/>
              </a:rPr>
              <a:t>.</a:t>
            </a:r>
            <a:endParaRPr lang="en-US" sz="2400" spc="-10" dirty="0" smtClean="0">
              <a:latin typeface="Calibri" panose="020F0502020204030204"/>
              <a:cs typeface="Calibri" panose="020F0502020204030204"/>
            </a:endParaRPr>
          </a:p>
          <a:p>
            <a:pPr marL="355600" marR="295275" indent="-342900" algn="just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endParaRPr sz="2400" dirty="0">
              <a:latin typeface="Calibri" panose="020F0502020204030204"/>
              <a:cs typeface="Calibri" panose="020F0502020204030204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72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 panose="020F0502020204030204"/>
                <a:cs typeface="Calibri" panose="020F0502020204030204"/>
              </a:rPr>
              <a:t>Infants/children </a:t>
            </a:r>
            <a:r>
              <a:rPr sz="2400" dirty="0">
                <a:latin typeface="Calibri" panose="020F0502020204030204"/>
                <a:cs typeface="Calibri" panose="020F0502020204030204"/>
              </a:rPr>
              <a:t>with </a:t>
            </a:r>
            <a:r>
              <a:rPr sz="2400" b="1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severe immediate </a:t>
            </a:r>
            <a:r>
              <a:rPr sz="24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IgE-  </a:t>
            </a:r>
            <a:r>
              <a:rPr sz="2400" b="1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mediated </a:t>
            </a:r>
            <a:r>
              <a:rPr sz="24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reactions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may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remain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on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the 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elimination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diet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for </a:t>
            </a:r>
            <a:r>
              <a:rPr sz="2400" dirty="0">
                <a:latin typeface="Calibri" panose="020F0502020204030204"/>
                <a:cs typeface="Calibri" panose="020F0502020204030204"/>
              </a:rPr>
              <a:t>12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or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even </a:t>
            </a:r>
            <a:r>
              <a:rPr sz="2400" dirty="0">
                <a:latin typeface="Calibri" panose="020F0502020204030204"/>
                <a:cs typeface="Calibri" panose="020F0502020204030204"/>
              </a:rPr>
              <a:t>18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months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before 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they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are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rechallenged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after repeated testing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for 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specific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IgE.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44170"/>
            <a:ext cx="8056880" cy="487120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marR="5080" indent="-342900">
              <a:lnSpc>
                <a:spcPts val="3240"/>
              </a:lnSpc>
              <a:spcBef>
                <a:spcPts val="50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30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The </a:t>
            </a:r>
            <a:r>
              <a:rPr sz="3000" b="1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factors </a:t>
            </a:r>
            <a:r>
              <a:rPr sz="30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that determine </a:t>
            </a:r>
            <a:r>
              <a:rPr sz="30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the </a:t>
            </a:r>
            <a:r>
              <a:rPr sz="30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choice of </a:t>
            </a:r>
            <a:r>
              <a:rPr sz="30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formula  </a:t>
            </a:r>
            <a:r>
              <a:rPr sz="30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used in an </a:t>
            </a:r>
            <a:r>
              <a:rPr sz="30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individual </a:t>
            </a:r>
            <a:r>
              <a:rPr sz="3000" b="1" spc="-2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infant</a:t>
            </a:r>
            <a:r>
              <a:rPr sz="3000" b="1" spc="2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0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include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:</a:t>
            </a:r>
            <a:endParaRPr sz="3000" dirty="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 panose="020F0502020204030204"/>
                <a:cs typeface="Calibri" panose="020F0502020204030204"/>
              </a:rPr>
              <a:t>residual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allergenic</a:t>
            </a:r>
            <a:r>
              <a:rPr sz="300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0" dirty="0" smtClean="0">
                <a:latin typeface="Calibri" panose="020F0502020204030204"/>
                <a:cs typeface="Calibri" panose="020F0502020204030204"/>
              </a:rPr>
              <a:t>potential</a:t>
            </a:r>
            <a:endParaRPr sz="3000" dirty="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3000" spc="-15" dirty="0">
                <a:latin typeface="Calibri" panose="020F0502020204030204"/>
                <a:cs typeface="Calibri" panose="020F0502020204030204"/>
              </a:rPr>
              <a:t>formula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5" dirty="0" smtClean="0">
                <a:latin typeface="Calibri" panose="020F0502020204030204"/>
                <a:cs typeface="Calibri" panose="020F0502020204030204"/>
              </a:rPr>
              <a:t>composition</a:t>
            </a:r>
            <a:endParaRPr sz="3000" dirty="0">
              <a:latin typeface="Calibri" panose="020F0502020204030204"/>
              <a:cs typeface="Calibri" panose="020F0502020204030204"/>
            </a:endParaRPr>
          </a:p>
          <a:p>
            <a:pPr marL="440690" indent="-428625">
              <a:lnSpc>
                <a:spcPct val="100000"/>
              </a:lnSpc>
              <a:spcBef>
                <a:spcPts val="360"/>
              </a:spcBef>
              <a:buFont typeface="Arial" panose="020B0604020202020204"/>
              <a:buChar char="•"/>
              <a:tabLst>
                <a:tab pos="440690" algn="l"/>
                <a:tab pos="441325" algn="l"/>
              </a:tabLst>
            </a:pPr>
            <a:r>
              <a:rPr sz="3000" spc="-15" dirty="0" smtClean="0">
                <a:latin typeface="Calibri" panose="020F0502020204030204"/>
                <a:cs typeface="Calibri" panose="020F0502020204030204"/>
              </a:rPr>
              <a:t>costs</a:t>
            </a:r>
            <a:endParaRPr sz="3000" dirty="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3000" spc="-25" dirty="0" smtClean="0">
                <a:latin typeface="Calibri" panose="020F0502020204030204"/>
                <a:cs typeface="Calibri" panose="020F0502020204030204"/>
              </a:rPr>
              <a:t>availability</a:t>
            </a:r>
            <a:endParaRPr sz="3000" dirty="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3000" spc="-25" dirty="0">
                <a:latin typeface="Calibri" panose="020F0502020204030204"/>
                <a:cs typeface="Calibri" panose="020F0502020204030204"/>
              </a:rPr>
              <a:t>infant’s </a:t>
            </a:r>
            <a:r>
              <a:rPr sz="3000" spc="-5" dirty="0" smtClean="0">
                <a:latin typeface="Calibri" panose="020F0502020204030204"/>
                <a:cs typeface="Calibri" panose="020F0502020204030204"/>
              </a:rPr>
              <a:t>acceptance</a:t>
            </a:r>
            <a:endParaRPr sz="3000" dirty="0">
              <a:latin typeface="Calibri" panose="020F0502020204030204"/>
              <a:cs typeface="Calibri" panose="020F0502020204030204"/>
            </a:endParaRPr>
          </a:p>
          <a:p>
            <a:pPr marL="12700" marR="332740">
              <a:lnSpc>
                <a:spcPts val="3240"/>
              </a:lnSpc>
              <a:spcBef>
                <a:spcPts val="770"/>
              </a:spcBef>
              <a:tabLst>
                <a:tab pos="354965" algn="l"/>
                <a:tab pos="355600" algn="l"/>
              </a:tabLst>
            </a:pPr>
            <a:endParaRPr sz="3000" dirty="0">
              <a:latin typeface="Calibri" panose="020F0502020204030204"/>
              <a:cs typeface="Calibri" panose="020F0502020204030204"/>
            </a:endParaRPr>
          </a:p>
          <a:p>
            <a:pPr marL="355600" marR="417195" indent="-342900">
              <a:lnSpc>
                <a:spcPct val="90000"/>
              </a:lnSpc>
              <a:spcBef>
                <a:spcPts val="67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3000" b="1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Infants </a:t>
            </a:r>
            <a:r>
              <a:rPr sz="30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should </a:t>
            </a:r>
            <a:r>
              <a:rPr sz="30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grow </a:t>
            </a:r>
            <a:r>
              <a:rPr sz="30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and </a:t>
            </a:r>
            <a:r>
              <a:rPr sz="30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thrive normally</a:t>
            </a:r>
            <a:r>
              <a:rPr sz="3000" b="1" spc="-7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when  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treated </a:t>
            </a:r>
            <a:r>
              <a:rPr sz="3000" dirty="0">
                <a:latin typeface="Calibri" panose="020F0502020204030204"/>
                <a:cs typeface="Calibri" panose="020F0502020204030204"/>
              </a:rPr>
              <a:t>with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either </a:t>
            </a:r>
            <a:r>
              <a:rPr sz="3000" b="1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eHF or </a:t>
            </a:r>
            <a:r>
              <a:rPr sz="3000" b="1" spc="-5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AAF </a:t>
            </a:r>
            <a:r>
              <a:rPr sz="3000" b="1" spc="-10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formula </a:t>
            </a:r>
            <a:r>
              <a:rPr lang="en-US" sz="3000" dirty="0">
                <a:latin typeface="Calibri" panose="020F0502020204030204"/>
                <a:cs typeface="Calibri" panose="020F0502020204030204"/>
              </a:rPr>
              <a:t>.</a:t>
            </a:r>
            <a:endParaRPr sz="30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62600" y="1371600"/>
            <a:ext cx="3200400" cy="220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38" y="262487"/>
            <a:ext cx="8289440" cy="1206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8969" y="461899"/>
            <a:ext cx="43053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Calibri" panose="020F0502020204030204"/>
                <a:cs typeface="Calibri" panose="020F0502020204030204"/>
              </a:rPr>
              <a:t>eHF Based </a:t>
            </a:r>
            <a:r>
              <a:rPr sz="4400" b="0" spc="-5" dirty="0">
                <a:latin typeface="Calibri" panose="020F0502020204030204"/>
                <a:cs typeface="Calibri" panose="020F0502020204030204"/>
              </a:rPr>
              <a:t>on</a:t>
            </a:r>
            <a:r>
              <a:rPr sz="4400" b="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4400" b="0" spc="-5" dirty="0">
                <a:latin typeface="Calibri" panose="020F0502020204030204"/>
                <a:cs typeface="Calibri" panose="020F0502020204030204"/>
              </a:rPr>
              <a:t>CMP</a:t>
            </a:r>
            <a:endParaRPr sz="4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607261"/>
            <a:ext cx="8023225" cy="35759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23900" indent="-342900" algn="just">
              <a:lnSpc>
                <a:spcPct val="100000"/>
              </a:lnSpc>
              <a:spcBef>
                <a:spcPts val="10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The </a:t>
            </a:r>
            <a:r>
              <a:rPr sz="2800" dirty="0">
                <a:latin typeface="Calibri" panose="020F0502020204030204"/>
                <a:cs typeface="Calibri" panose="020F0502020204030204"/>
              </a:rPr>
              <a:t>majority of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infants </a:t>
            </a:r>
            <a:r>
              <a:rPr sz="2800" dirty="0">
                <a:latin typeface="Calibri" panose="020F0502020204030204"/>
                <a:cs typeface="Calibri" panose="020F0502020204030204"/>
              </a:rPr>
              <a:t>and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children </a:t>
            </a:r>
            <a:r>
              <a:rPr sz="2800" dirty="0">
                <a:latin typeface="Calibri" panose="020F0502020204030204"/>
                <a:cs typeface="Calibri" panose="020F0502020204030204"/>
              </a:rPr>
              <a:t>with  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CMPA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tolerate </a:t>
            </a:r>
            <a:r>
              <a:rPr sz="2800" dirty="0">
                <a:latin typeface="Calibri" panose="020F0502020204030204"/>
                <a:cs typeface="Calibri" panose="020F0502020204030204"/>
              </a:rPr>
              <a:t>an </a:t>
            </a:r>
            <a:r>
              <a:rPr sz="2800" b="1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extensively </a:t>
            </a:r>
            <a:r>
              <a:rPr sz="2800" b="1" spc="-2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hydrolyzed  </a:t>
            </a:r>
            <a:r>
              <a:rPr sz="28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formula </a:t>
            </a:r>
            <a:r>
              <a:rPr sz="2800" dirty="0">
                <a:latin typeface="Calibri" panose="020F0502020204030204"/>
                <a:cs typeface="Calibri" panose="020F0502020204030204"/>
              </a:rPr>
              <a:t>with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whey or casein </a:t>
            </a:r>
            <a:r>
              <a:rPr sz="2800" dirty="0">
                <a:latin typeface="Calibri" panose="020F0502020204030204"/>
                <a:cs typeface="Calibri" panose="020F0502020204030204"/>
              </a:rPr>
              <a:t>as a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nitrogen 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source</a:t>
            </a:r>
            <a:r>
              <a:rPr sz="2800" spc="-10" dirty="0" smtClean="0">
                <a:latin typeface="Calibri" panose="020F0502020204030204"/>
                <a:cs typeface="Calibri" panose="020F0502020204030204"/>
              </a:rPr>
              <a:t>.</a:t>
            </a:r>
            <a:endParaRPr lang="en-US" sz="2800" spc="-10" dirty="0" smtClean="0">
              <a:latin typeface="Calibri" panose="020F0502020204030204"/>
              <a:cs typeface="Calibri" panose="020F0502020204030204"/>
            </a:endParaRPr>
          </a:p>
          <a:p>
            <a:pPr marL="355600" marR="723900" indent="-342900" algn="just">
              <a:lnSpc>
                <a:spcPct val="100000"/>
              </a:lnSpc>
              <a:spcBef>
                <a:spcPts val="10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77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American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Academy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of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Pediatrics (</a:t>
            </a:r>
            <a:r>
              <a:rPr sz="28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AAP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) defines  </a:t>
            </a:r>
            <a:r>
              <a:rPr sz="2800" dirty="0">
                <a:latin typeface="Calibri" panose="020F0502020204030204"/>
                <a:cs typeface="Calibri" panose="020F0502020204030204"/>
              </a:rPr>
              <a:t>an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extensively 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hydrolyzed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formula </a:t>
            </a:r>
            <a:r>
              <a:rPr sz="2800" dirty="0">
                <a:latin typeface="Calibri" panose="020F0502020204030204"/>
                <a:cs typeface="Calibri" panose="020F0502020204030204"/>
              </a:rPr>
              <a:t>as a 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formula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containing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only peptides that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have </a:t>
            </a:r>
            <a:r>
              <a:rPr sz="2800" dirty="0">
                <a:latin typeface="Calibri" panose="020F0502020204030204"/>
                <a:cs typeface="Calibri" panose="020F0502020204030204"/>
              </a:rPr>
              <a:t>a  molecular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weight of &lt;3000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Da.</a:t>
            </a:r>
            <a:endParaRPr sz="28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96000" y="5257800"/>
            <a:ext cx="2385059" cy="144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27999" y="5257800"/>
            <a:ext cx="2663600" cy="144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2038" y="262487"/>
            <a:ext cx="8289440" cy="12069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07941" y="461899"/>
            <a:ext cx="92836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5" dirty="0">
                <a:latin typeface="Calibri" panose="020F0502020204030204"/>
                <a:cs typeface="Calibri" panose="020F0502020204030204"/>
              </a:rPr>
              <a:t>AAF</a:t>
            </a:r>
            <a:endParaRPr sz="4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570990"/>
            <a:ext cx="7844790" cy="44704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42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700" spc="-10" dirty="0">
                <a:latin typeface="Calibri" panose="020F0502020204030204"/>
                <a:cs typeface="Calibri" panose="020F0502020204030204"/>
              </a:rPr>
              <a:t>Formulae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containing free </a:t>
            </a:r>
            <a:r>
              <a:rPr sz="2700" dirty="0">
                <a:latin typeface="Calibri" panose="020F0502020204030204"/>
                <a:cs typeface="Calibri" panose="020F0502020204030204"/>
              </a:rPr>
              <a:t>amino acids as the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only 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nitrogen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source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are </a:t>
            </a:r>
            <a:r>
              <a:rPr sz="27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best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option </a:t>
            </a:r>
            <a:r>
              <a:rPr sz="2700" dirty="0">
                <a:latin typeface="Calibri" panose="020F0502020204030204"/>
                <a:cs typeface="Calibri" panose="020F0502020204030204"/>
              </a:rPr>
              <a:t>in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infants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reacting 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to</a:t>
            </a:r>
            <a:r>
              <a:rPr sz="270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b="1" spc="-5" dirty="0">
                <a:latin typeface="Calibri" panose="020F0502020204030204"/>
                <a:cs typeface="Calibri" panose="020F0502020204030204"/>
              </a:rPr>
              <a:t>eHF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.</a:t>
            </a:r>
            <a:endParaRPr sz="2700">
              <a:latin typeface="Calibri" panose="020F0502020204030204"/>
              <a:cs typeface="Calibri" panose="020F0502020204030204"/>
            </a:endParaRPr>
          </a:p>
          <a:p>
            <a:pPr marL="355600" marR="110490" indent="-342900">
              <a:lnSpc>
                <a:spcPts val="2920"/>
              </a:lnSpc>
              <a:spcBef>
                <a:spcPts val="68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 panose="020F0502020204030204"/>
                <a:cs typeface="Calibri" panose="020F0502020204030204"/>
              </a:rPr>
              <a:t>This risk </a:t>
            </a:r>
            <a:r>
              <a:rPr sz="2700" dirty="0">
                <a:latin typeface="Calibri" panose="020F0502020204030204"/>
                <a:cs typeface="Calibri" panose="020F0502020204030204"/>
              </a:rPr>
              <a:t>is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estimated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to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be </a:t>
            </a:r>
            <a:r>
              <a:rPr sz="27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&lt;10%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of </a:t>
            </a:r>
            <a:r>
              <a:rPr sz="2700" dirty="0">
                <a:latin typeface="Calibri" panose="020F0502020204030204"/>
                <a:cs typeface="Calibri" panose="020F0502020204030204"/>
              </a:rPr>
              <a:t>all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infants </a:t>
            </a:r>
            <a:r>
              <a:rPr sz="2700" dirty="0">
                <a:latin typeface="Calibri" panose="020F0502020204030204"/>
                <a:cs typeface="Calibri" panose="020F0502020204030204"/>
              </a:rPr>
              <a:t>with  </a:t>
            </a:r>
            <a:r>
              <a:rPr sz="2700" spc="-40" dirty="0">
                <a:latin typeface="Calibri" panose="020F0502020204030204"/>
                <a:cs typeface="Calibri" panose="020F0502020204030204"/>
              </a:rPr>
              <a:t>CMPA,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but </a:t>
            </a:r>
            <a:r>
              <a:rPr sz="2700" dirty="0">
                <a:latin typeface="Calibri" panose="020F0502020204030204"/>
                <a:cs typeface="Calibri" panose="020F0502020204030204"/>
              </a:rPr>
              <a:t>it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may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be higher </a:t>
            </a:r>
            <a:r>
              <a:rPr sz="2700" dirty="0">
                <a:latin typeface="Calibri" panose="020F0502020204030204"/>
                <a:cs typeface="Calibri" panose="020F0502020204030204"/>
              </a:rPr>
              <a:t>in the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presence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of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severe  </a:t>
            </a:r>
            <a:r>
              <a:rPr sz="2700" spc="-20" dirty="0">
                <a:latin typeface="Calibri" panose="020F0502020204030204"/>
                <a:cs typeface="Calibri" panose="020F0502020204030204"/>
              </a:rPr>
              <a:t>enteropathy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or </a:t>
            </a:r>
            <a:r>
              <a:rPr sz="2700" dirty="0">
                <a:latin typeface="Calibri" panose="020F0502020204030204"/>
                <a:cs typeface="Calibri" panose="020F0502020204030204"/>
              </a:rPr>
              <a:t>with multiple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food</a:t>
            </a:r>
            <a:r>
              <a:rPr sz="27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allergies.</a:t>
            </a:r>
            <a:endParaRPr sz="2700">
              <a:latin typeface="Calibri" panose="020F0502020204030204"/>
              <a:cs typeface="Calibri" panose="020F0502020204030204"/>
            </a:endParaRPr>
          </a:p>
          <a:p>
            <a:pPr marL="355600" marR="436880" indent="-342900">
              <a:lnSpc>
                <a:spcPts val="2920"/>
              </a:lnSpc>
              <a:spcBef>
                <a:spcPts val="64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700" spc="-15" dirty="0">
                <a:latin typeface="Calibri" panose="020F0502020204030204"/>
                <a:cs typeface="Calibri" panose="020F0502020204030204"/>
              </a:rPr>
              <a:t>For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that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reason, </a:t>
            </a:r>
            <a:r>
              <a:rPr sz="2700" dirty="0">
                <a:latin typeface="Calibri" panose="020F0502020204030204"/>
                <a:cs typeface="Calibri" panose="020F0502020204030204"/>
              </a:rPr>
              <a:t>AAF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may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be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considered </a:t>
            </a:r>
            <a:r>
              <a:rPr sz="2700" dirty="0">
                <a:latin typeface="Calibri" panose="020F0502020204030204"/>
                <a:cs typeface="Calibri" panose="020F0502020204030204"/>
              </a:rPr>
              <a:t>a</a:t>
            </a:r>
            <a:r>
              <a:rPr sz="2700" spc="-12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b="1" spc="-10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first-line  treatment </a:t>
            </a:r>
            <a:r>
              <a:rPr sz="2700" b="1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in </a:t>
            </a:r>
            <a:r>
              <a:rPr sz="2700" b="1" spc="-15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infants</a:t>
            </a:r>
            <a:r>
              <a:rPr sz="2700" b="1" spc="40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00" b="1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with</a:t>
            </a:r>
            <a:endParaRPr sz="27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275"/>
              </a:spcBef>
              <a:buFont typeface="Wingdings" panose="05000000000000000000"/>
              <a:buChar char=""/>
              <a:tabLst>
                <a:tab pos="355600" algn="l"/>
              </a:tabLst>
            </a:pPr>
            <a:r>
              <a:rPr sz="2700" b="1" spc="-15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severe </a:t>
            </a:r>
            <a:r>
              <a:rPr sz="2700" b="1" spc="-5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anaphylactic </a:t>
            </a:r>
            <a:r>
              <a:rPr sz="2700" b="1" spc="-10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reactions</a:t>
            </a:r>
            <a:r>
              <a:rPr sz="2700" b="1" spc="10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and</a:t>
            </a:r>
            <a:endParaRPr sz="2700">
              <a:latin typeface="Calibri" panose="020F0502020204030204"/>
              <a:cs typeface="Calibri" panose="020F0502020204030204"/>
            </a:endParaRPr>
          </a:p>
          <a:p>
            <a:pPr marL="355600" marR="1174750" indent="-342900">
              <a:lnSpc>
                <a:spcPts val="2920"/>
              </a:lnSpc>
              <a:spcBef>
                <a:spcPts val="690"/>
              </a:spcBef>
              <a:buFont typeface="Wingdings" panose="05000000000000000000"/>
              <a:buChar char=""/>
              <a:tabLst>
                <a:tab pos="355600" algn="l"/>
              </a:tabLst>
            </a:pPr>
            <a:r>
              <a:rPr sz="2700" b="1" spc="-15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infants </a:t>
            </a:r>
            <a:r>
              <a:rPr sz="2700" b="1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with </a:t>
            </a:r>
            <a:r>
              <a:rPr sz="2700" b="1" spc="-15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severe </a:t>
            </a:r>
            <a:r>
              <a:rPr sz="2700" b="1" spc="-20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enteropathy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indicated by  hypoproteinemia </a:t>
            </a:r>
            <a:r>
              <a:rPr sz="2700" dirty="0">
                <a:latin typeface="Calibri" panose="020F0502020204030204"/>
                <a:cs typeface="Calibri" panose="020F0502020204030204"/>
              </a:rPr>
              <a:t>and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faltering</a:t>
            </a:r>
            <a:r>
              <a:rPr sz="27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growth.</a:t>
            </a:r>
            <a:endParaRPr sz="27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38" y="262487"/>
            <a:ext cx="8289440" cy="1206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42769" y="461899"/>
            <a:ext cx="4458970" cy="690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>
                <a:latin typeface="Calibri" panose="020F0502020204030204"/>
                <a:cs typeface="Calibri" panose="020F0502020204030204"/>
              </a:rPr>
              <a:t>Objectives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509941"/>
            <a:ext cx="4112260" cy="4769253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Introduction</a:t>
            </a:r>
            <a:endParaRPr sz="3200" dirty="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Epidemiology</a:t>
            </a:r>
            <a:endParaRPr sz="3200" dirty="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Clinical</a:t>
            </a:r>
            <a:r>
              <a:rPr sz="3200" b="1" spc="-50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10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presentation</a:t>
            </a:r>
            <a:endParaRPr sz="3200" dirty="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Diagnostic</a:t>
            </a:r>
            <a:r>
              <a:rPr sz="3200" b="1" spc="-70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10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procedures</a:t>
            </a:r>
            <a:endParaRPr sz="3200" dirty="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3200" b="1" spc="-30" smtClean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Trea</a:t>
            </a:r>
            <a:r>
              <a:rPr lang="en-US" sz="3200" b="1" spc="-30" dirty="0" smtClean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3200" b="1" spc="-30" smtClean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ment</a:t>
            </a:r>
            <a:endParaRPr sz="3200" dirty="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Prognosis</a:t>
            </a:r>
            <a:endParaRPr sz="3200" dirty="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3200" b="1" spc="-10" dirty="0" smtClean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Prevention</a:t>
            </a:r>
            <a:endParaRPr lang="en-US" sz="3200" b="1" spc="-10" dirty="0" smtClean="0">
              <a:solidFill>
                <a:srgbClr val="1F487C"/>
              </a:solidFill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lang="en-US" sz="3200" b="1" spc="-10" dirty="0" smtClean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Take home message </a:t>
            </a:r>
            <a:endParaRPr sz="3200" dirty="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38" y="262487"/>
            <a:ext cx="8289440" cy="1206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55216" y="461899"/>
            <a:ext cx="64300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5" dirty="0">
                <a:latin typeface="Calibri" panose="020F0502020204030204"/>
                <a:cs typeface="Calibri" panose="020F0502020204030204"/>
              </a:rPr>
              <a:t>Soy </a:t>
            </a:r>
            <a:r>
              <a:rPr sz="4400" b="0" spc="-10" dirty="0">
                <a:latin typeface="Calibri" panose="020F0502020204030204"/>
                <a:cs typeface="Calibri" panose="020F0502020204030204"/>
              </a:rPr>
              <a:t>protein–based</a:t>
            </a:r>
            <a:r>
              <a:rPr sz="4400" b="0" spc="-105" dirty="0">
                <a:latin typeface="Calibri" panose="020F0502020204030204"/>
                <a:cs typeface="Calibri" panose="020F0502020204030204"/>
              </a:rPr>
              <a:t> </a:t>
            </a:r>
            <a:r>
              <a:rPr sz="4400" b="0" spc="-15" dirty="0">
                <a:latin typeface="Calibri" panose="020F0502020204030204"/>
                <a:cs typeface="Calibri" panose="020F0502020204030204"/>
              </a:rPr>
              <a:t>formulae</a:t>
            </a:r>
            <a:endParaRPr sz="4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570990"/>
            <a:ext cx="8020050" cy="4696286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271145" indent="-342900">
              <a:lnSpc>
                <a:spcPct val="90000"/>
              </a:lnSpc>
              <a:spcBef>
                <a:spcPts val="42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 panose="020F0502020204030204"/>
                <a:cs typeface="Calibri" panose="020F0502020204030204"/>
              </a:rPr>
              <a:t>Soy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protein–based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formulae </a:t>
            </a:r>
            <a:r>
              <a:rPr sz="2700" spc="-20" dirty="0">
                <a:latin typeface="Calibri" panose="020F0502020204030204"/>
                <a:cs typeface="Calibri" panose="020F0502020204030204"/>
              </a:rPr>
              <a:t>are tolerated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by </a:t>
            </a:r>
            <a:r>
              <a:rPr sz="2700" dirty="0">
                <a:latin typeface="Calibri" panose="020F0502020204030204"/>
                <a:cs typeface="Calibri" panose="020F0502020204030204"/>
              </a:rPr>
              <a:t>the  majority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of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infants </a:t>
            </a:r>
            <a:r>
              <a:rPr sz="2700" dirty="0">
                <a:latin typeface="Calibri" panose="020F0502020204030204"/>
                <a:cs typeface="Calibri" panose="020F0502020204030204"/>
              </a:rPr>
              <a:t>with </a:t>
            </a:r>
            <a:r>
              <a:rPr sz="2700" spc="-45" dirty="0">
                <a:latin typeface="Calibri" panose="020F0502020204030204"/>
                <a:cs typeface="Calibri" panose="020F0502020204030204"/>
              </a:rPr>
              <a:t>CMPA,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but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between </a:t>
            </a:r>
            <a:r>
              <a:rPr sz="27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10% and  14%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of </a:t>
            </a:r>
            <a:r>
              <a:rPr sz="2700" spc="-20" dirty="0">
                <a:latin typeface="Calibri" panose="020F0502020204030204"/>
                <a:cs typeface="Calibri" panose="020F0502020204030204"/>
              </a:rPr>
              <a:t>affected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infants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react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to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soy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protein, </a:t>
            </a:r>
            <a:r>
              <a:rPr sz="2700" dirty="0">
                <a:latin typeface="Calibri" panose="020F0502020204030204"/>
                <a:cs typeface="Calibri" panose="020F0502020204030204"/>
              </a:rPr>
              <a:t>with 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higher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proportions </a:t>
            </a:r>
            <a:r>
              <a:rPr sz="2700" dirty="0">
                <a:latin typeface="Calibri" panose="020F0502020204030204"/>
                <a:cs typeface="Calibri" panose="020F0502020204030204"/>
              </a:rPr>
              <a:t>in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infants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younger </a:t>
            </a:r>
            <a:r>
              <a:rPr sz="2700" dirty="0">
                <a:latin typeface="Calibri" panose="020F0502020204030204"/>
                <a:cs typeface="Calibri" panose="020F0502020204030204"/>
              </a:rPr>
              <a:t>than 6</a:t>
            </a:r>
            <a:r>
              <a:rPr sz="27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months</a:t>
            </a:r>
            <a:r>
              <a:rPr sz="2700" spc="-5" dirty="0" smtClean="0">
                <a:latin typeface="Calibri" panose="020F0502020204030204"/>
                <a:cs typeface="Calibri" panose="020F0502020204030204"/>
              </a:rPr>
              <a:t>.</a:t>
            </a:r>
            <a:endParaRPr lang="en-US" sz="2700" spc="-5" dirty="0" smtClean="0">
              <a:latin typeface="Calibri" panose="020F0502020204030204"/>
              <a:cs typeface="Calibri" panose="020F0502020204030204"/>
            </a:endParaRPr>
          </a:p>
          <a:p>
            <a:pPr marL="355600" marR="271145" indent="-342900">
              <a:lnSpc>
                <a:spcPct val="90000"/>
              </a:lnSpc>
              <a:spcBef>
                <a:spcPts val="42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endParaRPr lang="en-US" sz="2700" spc="-5" dirty="0">
              <a:latin typeface="Calibri" panose="020F0502020204030204"/>
              <a:cs typeface="Calibri" panose="020F0502020204030204"/>
            </a:endParaRPr>
          </a:p>
          <a:p>
            <a:pPr marL="355600" marR="271145" indent="-342900">
              <a:lnSpc>
                <a:spcPct val="90000"/>
              </a:lnSpc>
              <a:spcBef>
                <a:spcPts val="42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endParaRPr sz="2700" dirty="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ts val="2965"/>
              </a:lnSpc>
              <a:spcBef>
                <a:spcPts val="31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6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The European Society </a:t>
            </a:r>
            <a:r>
              <a:rPr sz="26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of </a:t>
            </a:r>
            <a:r>
              <a:rPr sz="26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Pediatric</a:t>
            </a:r>
            <a:r>
              <a:rPr sz="2600" b="1" spc="2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600" b="1" spc="-2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Gastroenterology,</a:t>
            </a:r>
            <a:endParaRPr sz="2600" dirty="0">
              <a:latin typeface="Calibri" panose="020F0502020204030204"/>
              <a:cs typeface="Calibri" panose="020F0502020204030204"/>
            </a:endParaRPr>
          </a:p>
          <a:p>
            <a:pPr marL="355600">
              <a:lnSpc>
                <a:spcPts val="2800"/>
              </a:lnSpc>
              <a:tabLst>
                <a:tab pos="5678170" algn="l"/>
              </a:tabLst>
            </a:pPr>
            <a:r>
              <a:rPr sz="2600" b="1" spc="-2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Hepatology, </a:t>
            </a:r>
            <a:r>
              <a:rPr sz="26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and</a:t>
            </a:r>
            <a:r>
              <a:rPr sz="2600" b="1" spc="7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6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Nutrition</a:t>
            </a:r>
            <a:r>
              <a:rPr sz="2600" b="1" spc="2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6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(ESPGHAN)	and the</a:t>
            </a:r>
            <a:r>
              <a:rPr sz="2600" b="1" spc="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AAP</a:t>
            </a:r>
            <a:endParaRPr sz="2600" dirty="0">
              <a:latin typeface="Calibri" panose="020F0502020204030204"/>
              <a:cs typeface="Calibri" panose="020F0502020204030204"/>
            </a:endParaRPr>
          </a:p>
          <a:p>
            <a:pPr marL="355600" marR="5080">
              <a:lnSpc>
                <a:spcPts val="2920"/>
              </a:lnSpc>
              <a:spcBef>
                <a:spcPts val="200"/>
              </a:spcBef>
            </a:pPr>
            <a:r>
              <a:rPr sz="2700" spc="-10" dirty="0">
                <a:latin typeface="Calibri" panose="020F0502020204030204"/>
                <a:cs typeface="Calibri" panose="020F0502020204030204"/>
              </a:rPr>
              <a:t>recommend that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cow’s-milk–based formulae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should be  </a:t>
            </a:r>
            <a:r>
              <a:rPr sz="2700" spc="-25" dirty="0">
                <a:latin typeface="Calibri" panose="020F0502020204030204"/>
                <a:cs typeface="Calibri" panose="020F0502020204030204"/>
              </a:rPr>
              <a:t>preferred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over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soy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formula </a:t>
            </a:r>
            <a:r>
              <a:rPr sz="2700" dirty="0">
                <a:latin typeface="Calibri" panose="020F0502020204030204"/>
                <a:cs typeface="Calibri" panose="020F0502020204030204"/>
              </a:rPr>
              <a:t>in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healthy infants, </a:t>
            </a:r>
            <a:r>
              <a:rPr sz="2700" dirty="0">
                <a:latin typeface="Calibri" panose="020F0502020204030204"/>
                <a:cs typeface="Calibri" panose="020F0502020204030204"/>
              </a:rPr>
              <a:t>and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soy 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protein–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based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formulae </a:t>
            </a:r>
            <a:r>
              <a:rPr sz="2600" b="1" spc="-5" dirty="0">
                <a:latin typeface="Calibri" panose="020F0502020204030204"/>
                <a:cs typeface="Calibri" panose="020F0502020204030204"/>
              </a:rPr>
              <a:t>should </a:t>
            </a:r>
            <a:r>
              <a:rPr sz="2600" b="1" dirty="0">
                <a:latin typeface="Calibri" panose="020F0502020204030204"/>
                <a:cs typeface="Calibri" panose="020F0502020204030204"/>
              </a:rPr>
              <a:t>not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usually be used  during the </a:t>
            </a:r>
            <a:r>
              <a:rPr sz="2700" b="1" spc="-20" dirty="0">
                <a:latin typeface="Calibri" panose="020F0502020204030204"/>
                <a:cs typeface="Calibri" panose="020F0502020204030204"/>
              </a:rPr>
              <a:t>first </a:t>
            </a:r>
            <a:r>
              <a:rPr sz="2700" b="1" dirty="0">
                <a:latin typeface="Calibri" panose="020F0502020204030204"/>
                <a:cs typeface="Calibri" panose="020F0502020204030204"/>
              </a:rPr>
              <a:t>6 </a:t>
            </a:r>
            <a:r>
              <a:rPr sz="2700" b="1" spc="-10" dirty="0">
                <a:latin typeface="Calibri" panose="020F0502020204030204"/>
                <a:cs typeface="Calibri" panose="020F0502020204030204"/>
              </a:rPr>
              <a:t>months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27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life.</a:t>
            </a:r>
            <a:endParaRPr sz="2700" dirty="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86842"/>
            <a:ext cx="8049895" cy="578739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20"/>
              </a:spcBef>
              <a:buFont typeface="Wingdings" panose="05000000000000000000"/>
              <a:buChar char=""/>
              <a:tabLst>
                <a:tab pos="355600" algn="l"/>
              </a:tabLst>
            </a:pPr>
            <a:r>
              <a:rPr sz="27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Soy formulae </a:t>
            </a:r>
            <a:r>
              <a:rPr sz="2700" b="1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have </a:t>
            </a:r>
            <a:r>
              <a:rPr sz="27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nutritional </a:t>
            </a:r>
            <a:r>
              <a:rPr sz="27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disadvantages</a:t>
            </a:r>
            <a:r>
              <a:rPr sz="2700" b="1" spc="5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because:</a:t>
            </a:r>
            <a:endParaRPr sz="2700">
              <a:latin typeface="Calibri" panose="020F0502020204030204"/>
              <a:cs typeface="Calibri" panose="020F0502020204030204"/>
            </a:endParaRPr>
          </a:p>
          <a:p>
            <a:pPr marL="355600" marR="316230" indent="-342900">
              <a:lnSpc>
                <a:spcPts val="2920"/>
              </a:lnSpc>
              <a:spcBef>
                <a:spcPts val="690"/>
              </a:spcBef>
              <a:buFont typeface="Wingdings" panose="05000000000000000000"/>
              <a:buChar char=""/>
              <a:tabLst>
                <a:tab pos="433070" algn="l"/>
                <a:tab pos="433705" algn="l"/>
              </a:tabLst>
            </a:pPr>
            <a:r>
              <a:rPr dirty="0"/>
              <a:t>	</a:t>
            </a:r>
            <a:r>
              <a:rPr sz="2700" dirty="0">
                <a:latin typeface="Calibri" panose="020F0502020204030204"/>
                <a:cs typeface="Calibri" panose="020F0502020204030204"/>
              </a:rPr>
              <a:t>their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absorption of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minerals </a:t>
            </a:r>
            <a:r>
              <a:rPr sz="2700" dirty="0">
                <a:latin typeface="Calibri" panose="020F0502020204030204"/>
                <a:cs typeface="Calibri" panose="020F0502020204030204"/>
              </a:rPr>
              <a:t>and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trace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elements</a:t>
            </a:r>
            <a:r>
              <a:rPr sz="2700" spc="-14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may 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be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lower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because of </a:t>
            </a:r>
            <a:r>
              <a:rPr sz="2700" dirty="0">
                <a:latin typeface="Calibri" panose="020F0502020204030204"/>
                <a:cs typeface="Calibri" panose="020F0502020204030204"/>
              </a:rPr>
              <a:t>their </a:t>
            </a:r>
            <a:r>
              <a:rPr sz="2700" spc="-25" dirty="0">
                <a:latin typeface="Calibri" panose="020F0502020204030204"/>
                <a:cs typeface="Calibri" panose="020F0502020204030204"/>
              </a:rPr>
              <a:t>phytate </a:t>
            </a:r>
            <a:r>
              <a:rPr sz="2700" spc="-20" dirty="0">
                <a:latin typeface="Calibri" panose="020F0502020204030204"/>
                <a:cs typeface="Calibri" panose="020F0502020204030204"/>
              </a:rPr>
              <a:t>content </a:t>
            </a:r>
            <a:r>
              <a:rPr sz="2700" dirty="0">
                <a:latin typeface="Calibri" panose="020F0502020204030204"/>
                <a:cs typeface="Calibri" panose="020F0502020204030204"/>
              </a:rPr>
              <a:t>,</a:t>
            </a:r>
            <a:r>
              <a:rPr sz="27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and</a:t>
            </a:r>
            <a:endParaRPr sz="2700">
              <a:latin typeface="Calibri" panose="020F0502020204030204"/>
              <a:cs typeface="Calibri" panose="020F0502020204030204"/>
            </a:endParaRPr>
          </a:p>
          <a:p>
            <a:pPr marL="355600" marR="27940" indent="-342900">
              <a:lnSpc>
                <a:spcPct val="90000"/>
              </a:lnSpc>
              <a:spcBef>
                <a:spcPts val="600"/>
              </a:spcBef>
              <a:buFont typeface="Wingdings" panose="05000000000000000000"/>
              <a:buChar char=""/>
              <a:tabLst>
                <a:tab pos="355600" algn="l"/>
              </a:tabLst>
            </a:pPr>
            <a:r>
              <a:rPr sz="2700" spc="-5" dirty="0">
                <a:latin typeface="Calibri" panose="020F0502020204030204"/>
                <a:cs typeface="Calibri" panose="020F0502020204030204"/>
              </a:rPr>
              <a:t>they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contain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appreciable amounts of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isoflavones </a:t>
            </a:r>
            <a:r>
              <a:rPr sz="2700" dirty="0">
                <a:latin typeface="Calibri" panose="020F0502020204030204"/>
                <a:cs typeface="Calibri" panose="020F0502020204030204"/>
              </a:rPr>
              <a:t>with</a:t>
            </a:r>
            <a:r>
              <a:rPr sz="2700" spc="-12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a 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weak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estrogenic </a:t>
            </a:r>
            <a:r>
              <a:rPr sz="2700" dirty="0">
                <a:latin typeface="Calibri" panose="020F0502020204030204"/>
                <a:cs typeface="Calibri" panose="020F0502020204030204"/>
              </a:rPr>
              <a:t>action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that can </a:t>
            </a:r>
            <a:r>
              <a:rPr sz="2700" dirty="0">
                <a:latin typeface="Calibri" panose="020F0502020204030204"/>
                <a:cs typeface="Calibri" panose="020F0502020204030204"/>
              </a:rPr>
              <a:t>lead </a:t>
            </a:r>
            <a:r>
              <a:rPr sz="2700" spc="-20" dirty="0">
                <a:latin typeface="Calibri" panose="020F0502020204030204"/>
                <a:cs typeface="Calibri" panose="020F0502020204030204"/>
              </a:rPr>
              <a:t>to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high </a:t>
            </a:r>
            <a:r>
              <a:rPr sz="2700" dirty="0">
                <a:latin typeface="Calibri" panose="020F0502020204030204"/>
                <a:cs typeface="Calibri" panose="020F0502020204030204"/>
              </a:rPr>
              <a:t>serum 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concentrations </a:t>
            </a:r>
            <a:r>
              <a:rPr sz="2700" dirty="0">
                <a:latin typeface="Calibri" panose="020F0502020204030204"/>
                <a:cs typeface="Calibri" panose="020F0502020204030204"/>
              </a:rPr>
              <a:t>in</a:t>
            </a:r>
            <a:r>
              <a:rPr sz="27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infants.</a:t>
            </a:r>
            <a:endParaRPr sz="2700">
              <a:latin typeface="Calibri" panose="020F0502020204030204"/>
              <a:cs typeface="Calibri" panose="020F0502020204030204"/>
            </a:endParaRPr>
          </a:p>
          <a:p>
            <a:pPr marL="355600" marR="6985" indent="-342900">
              <a:lnSpc>
                <a:spcPts val="2920"/>
              </a:lnSpc>
              <a:spcBef>
                <a:spcPts val="69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700" spc="-40" dirty="0">
                <a:latin typeface="Calibri" panose="020F0502020204030204"/>
                <a:cs typeface="Calibri" panose="020F0502020204030204"/>
              </a:rPr>
              <a:t>however, </a:t>
            </a:r>
            <a:r>
              <a:rPr sz="2700" dirty="0">
                <a:latin typeface="Calibri" panose="020F0502020204030204"/>
                <a:cs typeface="Calibri" panose="020F0502020204030204"/>
              </a:rPr>
              <a:t>a </a:t>
            </a:r>
            <a:r>
              <a:rPr sz="27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soy </a:t>
            </a:r>
            <a:r>
              <a:rPr sz="27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formula </a:t>
            </a:r>
            <a:r>
              <a:rPr sz="2700" b="1" spc="-2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may </a:t>
            </a:r>
            <a:r>
              <a:rPr sz="27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be </a:t>
            </a:r>
            <a:r>
              <a:rPr sz="27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considered </a:t>
            </a:r>
            <a:r>
              <a:rPr sz="2700" dirty="0">
                <a:latin typeface="Calibri" panose="020F0502020204030204"/>
                <a:cs typeface="Calibri" panose="020F0502020204030204"/>
              </a:rPr>
              <a:t>in an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infant  </a:t>
            </a:r>
            <a:r>
              <a:rPr sz="2700" dirty="0">
                <a:latin typeface="Calibri" panose="020F0502020204030204"/>
                <a:cs typeface="Calibri" panose="020F0502020204030204"/>
              </a:rPr>
              <a:t>with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45" dirty="0">
                <a:latin typeface="Calibri" panose="020F0502020204030204"/>
                <a:cs typeface="Calibri" panose="020F0502020204030204"/>
              </a:rPr>
              <a:t>CMPA:</a:t>
            </a:r>
            <a:endParaRPr sz="2700">
              <a:latin typeface="Calibri" panose="020F0502020204030204"/>
              <a:cs typeface="Calibri" panose="020F0502020204030204"/>
            </a:endParaRPr>
          </a:p>
          <a:p>
            <a:pPr marL="355600" marR="1209040" indent="-342900">
              <a:lnSpc>
                <a:spcPts val="2920"/>
              </a:lnSpc>
              <a:spcBef>
                <a:spcPts val="640"/>
              </a:spcBef>
              <a:buFont typeface="Wingdings" panose="05000000000000000000"/>
              <a:buChar char=""/>
              <a:tabLst>
                <a:tab pos="433070" algn="l"/>
                <a:tab pos="433705" algn="l"/>
              </a:tabLst>
            </a:pPr>
            <a:r>
              <a:rPr dirty="0"/>
              <a:t>	</a:t>
            </a:r>
            <a:r>
              <a:rPr sz="2700" b="1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older than 6 </a:t>
            </a:r>
            <a:r>
              <a:rPr sz="2700" b="1" spc="-5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months if eHF </a:t>
            </a:r>
            <a:r>
              <a:rPr sz="2700" b="1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is not </a:t>
            </a:r>
            <a:r>
              <a:rPr sz="2700" b="1" spc="-10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accepted </a:t>
            </a:r>
            <a:r>
              <a:rPr sz="2700" b="1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or  </a:t>
            </a:r>
            <a:r>
              <a:rPr sz="2700" b="1" spc="-20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tolerated </a:t>
            </a:r>
            <a:r>
              <a:rPr sz="2700" b="1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by the</a:t>
            </a:r>
            <a:r>
              <a:rPr sz="2700" b="1" spc="25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00" b="1" spc="-5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child,</a:t>
            </a:r>
            <a:endParaRPr sz="2700">
              <a:latin typeface="Calibri" panose="020F0502020204030204"/>
              <a:cs typeface="Calibri" panose="020F0502020204030204"/>
            </a:endParaRPr>
          </a:p>
          <a:p>
            <a:pPr marL="355600" marR="287020" indent="-342900">
              <a:lnSpc>
                <a:spcPts val="2920"/>
              </a:lnSpc>
              <a:spcBef>
                <a:spcPts val="640"/>
              </a:spcBef>
              <a:buClr>
                <a:srgbClr val="1F487C"/>
              </a:buClr>
              <a:buFont typeface="Wingdings" panose="05000000000000000000"/>
              <a:buChar char=""/>
              <a:tabLst>
                <a:tab pos="433070" algn="l"/>
                <a:tab pos="433705" algn="l"/>
              </a:tabLst>
            </a:pPr>
            <a:r>
              <a:rPr dirty="0"/>
              <a:t>	</a:t>
            </a:r>
            <a:r>
              <a:rPr sz="2700" b="1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if these </a:t>
            </a:r>
            <a:r>
              <a:rPr sz="2700" b="1" spc="-5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formulae </a:t>
            </a:r>
            <a:r>
              <a:rPr sz="2700" b="1" spc="-15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are </a:t>
            </a:r>
            <a:r>
              <a:rPr sz="2700" b="1" spc="-10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too </a:t>
            </a:r>
            <a:r>
              <a:rPr sz="2700" b="1" spc="-15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expensive for </a:t>
            </a:r>
            <a:r>
              <a:rPr sz="2700" b="1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the </a:t>
            </a:r>
            <a:r>
              <a:rPr sz="2700" b="1" spc="-10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parents,  </a:t>
            </a:r>
            <a:r>
              <a:rPr sz="2700" b="1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or</a:t>
            </a:r>
            <a:endParaRPr sz="2700">
              <a:latin typeface="Calibri" panose="020F0502020204030204"/>
              <a:cs typeface="Calibri" panose="020F0502020204030204"/>
            </a:endParaRPr>
          </a:p>
          <a:p>
            <a:pPr marL="355600" marR="570865" indent="-342900">
              <a:lnSpc>
                <a:spcPts val="2920"/>
              </a:lnSpc>
              <a:spcBef>
                <a:spcPts val="645"/>
              </a:spcBef>
              <a:buFont typeface="Wingdings" panose="05000000000000000000"/>
              <a:buChar char=""/>
              <a:tabLst>
                <a:tab pos="355600" algn="l"/>
              </a:tabLst>
            </a:pPr>
            <a:r>
              <a:rPr sz="2700" b="1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if </a:t>
            </a:r>
            <a:r>
              <a:rPr sz="2700" b="1" spc="-10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there </a:t>
            </a:r>
            <a:r>
              <a:rPr sz="2700" b="1" spc="-15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are strong </a:t>
            </a:r>
            <a:r>
              <a:rPr sz="2700" b="1" spc="-10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parental </a:t>
            </a:r>
            <a:r>
              <a:rPr sz="2700" b="1" spc="-20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preferences </a:t>
            </a:r>
            <a:r>
              <a:rPr sz="2700" b="1" spc="-5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(eg, </a:t>
            </a:r>
            <a:r>
              <a:rPr sz="2700" b="1" spc="-20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vegan  </a:t>
            </a:r>
            <a:r>
              <a:rPr sz="2700" b="1" spc="-5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diet).</a:t>
            </a:r>
            <a:endParaRPr sz="27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38" y="262487"/>
            <a:ext cx="8289440" cy="1206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97885" y="461899"/>
            <a:ext cx="33464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5" dirty="0"/>
              <a:t>Weaning</a:t>
            </a:r>
            <a:r>
              <a:rPr sz="4400" spc="-100" dirty="0"/>
              <a:t> </a:t>
            </a:r>
            <a:r>
              <a:rPr sz="4400" spc="-15" dirty="0"/>
              <a:t>Food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535940" y="1567180"/>
            <a:ext cx="8185538" cy="3253839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5600" marR="6350" indent="-342900" algn="just">
              <a:lnSpc>
                <a:spcPct val="80000"/>
              </a:lnSpc>
              <a:spcBef>
                <a:spcPts val="745"/>
              </a:spcBef>
              <a:buFont typeface="Arial" panose="020B0604020202020204"/>
              <a:buChar char="•"/>
              <a:tabLst>
                <a:tab pos="355600" algn="l"/>
              </a:tabLst>
            </a:pPr>
            <a:r>
              <a:rPr sz="27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weaning food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should be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free </a:t>
            </a:r>
            <a:r>
              <a:rPr sz="2700" spc="-5" dirty="0" smtClean="0">
                <a:latin typeface="Calibri" panose="020F0502020204030204"/>
                <a:cs typeface="Calibri" panose="020F0502020204030204"/>
              </a:rPr>
              <a:t>of</a:t>
            </a:r>
            <a:r>
              <a:rPr lang="en-US" sz="2700" spc="-5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" dirty="0" smtClean="0">
                <a:latin typeface="Calibri" panose="020F0502020204030204"/>
                <a:cs typeface="Calibri" panose="020F0502020204030204"/>
              </a:rPr>
              <a:t>CMP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until </a:t>
            </a:r>
            <a:r>
              <a:rPr sz="2700" dirty="0">
                <a:latin typeface="Calibri" panose="020F0502020204030204"/>
                <a:cs typeface="Calibri" panose="020F0502020204030204"/>
              </a:rPr>
              <a:t>a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supervised  successful </a:t>
            </a:r>
            <a:r>
              <a:rPr sz="2700" spc="-20" dirty="0">
                <a:latin typeface="Calibri" panose="020F0502020204030204"/>
                <a:cs typeface="Calibri" panose="020F0502020204030204"/>
              </a:rPr>
              <a:t>oral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challenge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indicates </a:t>
            </a:r>
            <a:r>
              <a:rPr sz="27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development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of 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tolerance.</a:t>
            </a:r>
            <a:endParaRPr sz="2700" dirty="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80000"/>
              </a:lnSpc>
              <a:spcBef>
                <a:spcPts val="650"/>
              </a:spcBef>
              <a:tabLst>
                <a:tab pos="354965" algn="l"/>
                <a:tab pos="355600" algn="l"/>
              </a:tabLst>
            </a:pPr>
            <a:endParaRPr sz="2700" dirty="0">
              <a:latin typeface="Calibri" panose="020F0502020204030204"/>
              <a:cs typeface="Calibri" panose="020F0502020204030204"/>
            </a:endParaRPr>
          </a:p>
          <a:p>
            <a:pPr marL="355600" marR="166370" indent="-342900">
              <a:lnSpc>
                <a:spcPct val="80000"/>
              </a:lnSpc>
              <a:spcBef>
                <a:spcPts val="64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7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Delaying </a:t>
            </a:r>
            <a:r>
              <a:rPr sz="2700" b="1" spc="-10" dirty="0" smtClean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introduc</a:t>
            </a:r>
            <a:r>
              <a:rPr lang="en-US" sz="2700" b="1" spc="-10" dirty="0" smtClean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tion of </a:t>
            </a:r>
            <a:r>
              <a:rPr sz="2700" b="1" spc="-10" dirty="0" smtClean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weaning foods </a:t>
            </a:r>
            <a:r>
              <a:rPr sz="2700" dirty="0">
                <a:latin typeface="Calibri" panose="020F0502020204030204"/>
                <a:cs typeface="Calibri" panose="020F0502020204030204"/>
              </a:rPr>
              <a:t>with a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higher 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allergenic potential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such </a:t>
            </a:r>
            <a:r>
              <a:rPr sz="2700" dirty="0">
                <a:latin typeface="Calibri" panose="020F0502020204030204"/>
                <a:cs typeface="Calibri" panose="020F0502020204030204"/>
              </a:rPr>
              <a:t>as </a:t>
            </a:r>
            <a:r>
              <a:rPr sz="2700" spc="10" dirty="0">
                <a:latin typeface="Calibri" panose="020F0502020204030204"/>
                <a:cs typeface="Calibri" panose="020F0502020204030204"/>
              </a:rPr>
              <a:t>egg,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fish, or wheat has no  </a:t>
            </a:r>
            <a:r>
              <a:rPr sz="2700" spc="-20" dirty="0">
                <a:latin typeface="Calibri" panose="020F0502020204030204"/>
                <a:cs typeface="Calibri" panose="020F0502020204030204"/>
              </a:rPr>
              <a:t>proven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beneficial </a:t>
            </a:r>
            <a:r>
              <a:rPr sz="2700" spc="-20" dirty="0">
                <a:latin typeface="Calibri" panose="020F0502020204030204"/>
                <a:cs typeface="Calibri" panose="020F0502020204030204"/>
              </a:rPr>
              <a:t>effect </a:t>
            </a:r>
            <a:r>
              <a:rPr sz="2700" spc="-25" dirty="0">
                <a:latin typeface="Calibri" panose="020F0502020204030204"/>
                <a:cs typeface="Calibri" panose="020F0502020204030204"/>
              </a:rPr>
              <a:t>for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allergy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prevention </a:t>
            </a:r>
            <a:r>
              <a:rPr sz="2700" dirty="0">
                <a:latin typeface="Calibri" panose="020F0502020204030204"/>
                <a:cs typeface="Calibri" panose="020F0502020204030204"/>
              </a:rPr>
              <a:t>and 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should be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avoided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unless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there </a:t>
            </a:r>
            <a:r>
              <a:rPr sz="2700" dirty="0">
                <a:latin typeface="Calibri" panose="020F0502020204030204"/>
                <a:cs typeface="Calibri" panose="020F0502020204030204"/>
              </a:rPr>
              <a:t>is a </a:t>
            </a:r>
            <a:r>
              <a:rPr sz="2700" spc="-20" dirty="0">
                <a:latin typeface="Calibri" panose="020F0502020204030204"/>
                <a:cs typeface="Calibri" panose="020F0502020204030204"/>
              </a:rPr>
              <a:t>proven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allergy </a:t>
            </a:r>
            <a:r>
              <a:rPr sz="2700" spc="-20" dirty="0">
                <a:latin typeface="Calibri" panose="020F0502020204030204"/>
                <a:cs typeface="Calibri" panose="020F0502020204030204"/>
              </a:rPr>
              <a:t>to 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any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of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them</a:t>
            </a:r>
            <a:r>
              <a:rPr sz="27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.</a:t>
            </a:r>
          </a:p>
        </p:txBody>
      </p:sp>
      <p:sp>
        <p:nvSpPr>
          <p:cNvPr id="5" name="object 5"/>
          <p:cNvSpPr/>
          <p:nvPr/>
        </p:nvSpPr>
        <p:spPr>
          <a:xfrm>
            <a:off x="6467855" y="5486398"/>
            <a:ext cx="2218944" cy="129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38" y="262487"/>
            <a:ext cx="8289440" cy="1206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32354" y="461899"/>
            <a:ext cx="348170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Calibri" panose="020F0502020204030204"/>
                <a:cs typeface="Calibri" panose="020F0502020204030204"/>
              </a:rPr>
              <a:t>REE</a:t>
            </a:r>
            <a:r>
              <a:rPr sz="4400" b="0" spc="-215" dirty="0">
                <a:latin typeface="Calibri" panose="020F0502020204030204"/>
                <a:cs typeface="Calibri" panose="020F0502020204030204"/>
              </a:rPr>
              <a:t>V</a:t>
            </a:r>
            <a:r>
              <a:rPr sz="4400" b="0" dirty="0">
                <a:latin typeface="Calibri" panose="020F0502020204030204"/>
                <a:cs typeface="Calibri" panose="020F0502020204030204"/>
              </a:rPr>
              <a:t>A</a:t>
            </a:r>
            <a:r>
              <a:rPr sz="4400" b="0" spc="-105" dirty="0">
                <a:latin typeface="Calibri" panose="020F0502020204030204"/>
                <a:cs typeface="Calibri" panose="020F0502020204030204"/>
              </a:rPr>
              <a:t>L</a:t>
            </a:r>
            <a:r>
              <a:rPr sz="4400" b="0" spc="-100" dirty="0">
                <a:latin typeface="Calibri" panose="020F0502020204030204"/>
                <a:cs typeface="Calibri" panose="020F0502020204030204"/>
              </a:rPr>
              <a:t>U</a:t>
            </a:r>
            <a:r>
              <a:rPr sz="4400" b="0" spc="-355" dirty="0">
                <a:latin typeface="Calibri" panose="020F0502020204030204"/>
                <a:cs typeface="Calibri" panose="020F0502020204030204"/>
              </a:rPr>
              <a:t>A</a:t>
            </a:r>
            <a:r>
              <a:rPr sz="4400" b="0" spc="-5" dirty="0">
                <a:latin typeface="Calibri" panose="020F0502020204030204"/>
                <a:cs typeface="Calibri" panose="020F0502020204030204"/>
              </a:rPr>
              <a:t>TION</a:t>
            </a:r>
            <a:endParaRPr sz="4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400" y="1468881"/>
            <a:ext cx="8991600" cy="5254644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441960" indent="-342900">
              <a:lnSpc>
                <a:spcPts val="2400"/>
              </a:lnSpc>
              <a:spcBef>
                <a:spcPts val="67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500" spc="-15" dirty="0">
                <a:latin typeface="Calibri" panose="020F0502020204030204"/>
                <a:cs typeface="Calibri" panose="020F0502020204030204"/>
              </a:rPr>
              <a:t>There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is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insufficient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evidence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to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recommend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an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optimal  interval </a:t>
            </a:r>
            <a:r>
              <a:rPr sz="2500" spc="-25" dirty="0">
                <a:latin typeface="Calibri" panose="020F0502020204030204"/>
                <a:cs typeface="Calibri" panose="020F0502020204030204"/>
              </a:rPr>
              <a:t>before</a:t>
            </a:r>
            <a:r>
              <a:rPr sz="25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reevaluation</a:t>
            </a:r>
            <a:r>
              <a:rPr sz="2500" spc="-10" dirty="0" smtClean="0">
                <a:latin typeface="Calibri" panose="020F0502020204030204"/>
                <a:cs typeface="Calibri" panose="020F0502020204030204"/>
              </a:rPr>
              <a:t>.</a:t>
            </a:r>
            <a:endParaRPr lang="en-US" sz="2500" spc="-10" dirty="0" smtClean="0">
              <a:latin typeface="Calibri" panose="020F0502020204030204"/>
              <a:cs typeface="Calibri" panose="020F0502020204030204"/>
            </a:endParaRPr>
          </a:p>
          <a:p>
            <a:pPr marL="355600" marR="441960" indent="-342900">
              <a:lnSpc>
                <a:spcPts val="2400"/>
              </a:lnSpc>
              <a:spcBef>
                <a:spcPts val="67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endParaRPr sz="2500" dirty="0">
              <a:latin typeface="Calibri" panose="020F0502020204030204"/>
              <a:cs typeface="Calibri" panose="020F0502020204030204"/>
            </a:endParaRPr>
          </a:p>
          <a:p>
            <a:pPr marL="355600" marR="5080" indent="-342900">
              <a:lnSpc>
                <a:spcPts val="2400"/>
              </a:lnSpc>
              <a:spcBef>
                <a:spcPts val="60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 panose="020F0502020204030204"/>
                <a:cs typeface="Calibri" panose="020F0502020204030204"/>
              </a:rPr>
              <a:t>The </a:t>
            </a:r>
            <a:r>
              <a:rPr sz="2500" b="1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duration </a:t>
            </a:r>
            <a:r>
              <a:rPr sz="25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of </a:t>
            </a:r>
            <a:r>
              <a:rPr sz="2500" b="1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exclusion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will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depend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on the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age, severity 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of a </a:t>
            </a:r>
            <a:r>
              <a:rPr sz="2500" spc="-25" dirty="0">
                <a:latin typeface="Calibri" panose="020F0502020204030204"/>
                <a:cs typeface="Calibri" panose="020F0502020204030204"/>
              </a:rPr>
              <a:t>child’s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symptoms,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and positivity </a:t>
            </a:r>
            <a:r>
              <a:rPr sz="2500" dirty="0">
                <a:latin typeface="Calibri" panose="020F0502020204030204"/>
                <a:cs typeface="Calibri" panose="020F0502020204030204"/>
              </a:rPr>
              <a:t>of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specific IgE </a:t>
            </a:r>
            <a:r>
              <a:rPr sz="2500" spc="-25" dirty="0">
                <a:latin typeface="Calibri" panose="020F0502020204030204"/>
                <a:cs typeface="Calibri" panose="020F0502020204030204"/>
              </a:rPr>
              <a:t>for</a:t>
            </a:r>
            <a:r>
              <a:rPr sz="2500" spc="7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90" dirty="0">
                <a:latin typeface="Calibri" panose="020F0502020204030204"/>
                <a:cs typeface="Calibri" panose="020F0502020204030204"/>
              </a:rPr>
              <a:t>CMP</a:t>
            </a:r>
            <a:r>
              <a:rPr sz="2500" spc="-90" dirty="0" smtClean="0">
                <a:latin typeface="Calibri" panose="020F0502020204030204"/>
                <a:cs typeface="Calibri" panose="020F0502020204030204"/>
              </a:rPr>
              <a:t>.</a:t>
            </a:r>
            <a:endParaRPr lang="en-US" sz="2500" spc="-90" dirty="0" smtClean="0">
              <a:latin typeface="Calibri" panose="020F0502020204030204"/>
              <a:cs typeface="Calibri" panose="020F0502020204030204"/>
            </a:endParaRPr>
          </a:p>
          <a:p>
            <a:pPr marL="355600" marR="5080" indent="-342900">
              <a:lnSpc>
                <a:spcPts val="2400"/>
              </a:lnSpc>
              <a:spcBef>
                <a:spcPts val="60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endParaRPr sz="2500" dirty="0">
              <a:latin typeface="Calibri" panose="020F0502020204030204"/>
              <a:cs typeface="Calibri" panose="020F0502020204030204"/>
            </a:endParaRPr>
          </a:p>
          <a:p>
            <a:pPr marL="355600" marR="136525" indent="-342900">
              <a:lnSpc>
                <a:spcPct val="80000"/>
              </a:lnSpc>
              <a:spcBef>
                <a:spcPts val="62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 panose="020F0502020204030204"/>
                <a:cs typeface="Calibri" panose="020F0502020204030204"/>
              </a:rPr>
              <a:t>Convention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is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that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a challenge with </a:t>
            </a:r>
            <a:r>
              <a:rPr sz="2500" spc="-30" dirty="0">
                <a:latin typeface="Calibri" panose="020F0502020204030204"/>
                <a:cs typeface="Calibri" panose="020F0502020204030204"/>
              </a:rPr>
              <a:t>cow’s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milk </a:t>
            </a:r>
            <a:r>
              <a:rPr sz="2500" spc="-20" dirty="0">
                <a:latin typeface="Calibri" panose="020F0502020204030204"/>
                <a:cs typeface="Calibri" panose="020F0502020204030204"/>
              </a:rPr>
              <a:t>may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be  performed after maintaining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a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therapeutic diet </a:t>
            </a:r>
            <a:r>
              <a:rPr sz="2500" spc="-25" dirty="0">
                <a:latin typeface="Calibri" panose="020F0502020204030204"/>
                <a:cs typeface="Calibri" panose="020F0502020204030204"/>
              </a:rPr>
              <a:t>for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at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least  3 </a:t>
            </a:r>
            <a:r>
              <a:rPr sz="2500" spc="-10" dirty="0" smtClean="0">
                <a:latin typeface="Calibri" panose="020F0502020204030204"/>
                <a:cs typeface="Calibri" panose="020F0502020204030204"/>
              </a:rPr>
              <a:t>months</a:t>
            </a:r>
            <a:r>
              <a:rPr lang="en-US" sz="2500" spc="-10" dirty="0" smtClean="0">
                <a:latin typeface="Calibri" panose="020F0502020204030204"/>
                <a:cs typeface="Calibri" panose="020F0502020204030204"/>
              </a:rPr>
              <a:t> or maximum</a:t>
            </a:r>
            <a:r>
              <a:rPr sz="2500" spc="-10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up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to </a:t>
            </a:r>
            <a:r>
              <a:rPr sz="2500" spc="-5" dirty="0" smtClean="0">
                <a:latin typeface="Calibri" panose="020F0502020204030204"/>
                <a:cs typeface="Calibri" panose="020F0502020204030204"/>
              </a:rPr>
              <a:t>12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months </a:t>
            </a:r>
            <a:r>
              <a:rPr sz="2500" spc="-15" dirty="0">
                <a:latin typeface="Calibri" panose="020F0502020204030204"/>
                <a:cs typeface="Calibri" panose="020F0502020204030204"/>
              </a:rPr>
              <a:t>to </a:t>
            </a:r>
            <a:r>
              <a:rPr sz="2500" spc="-20" dirty="0">
                <a:latin typeface="Calibri" panose="020F0502020204030204"/>
                <a:cs typeface="Calibri" panose="020F0502020204030204"/>
              </a:rPr>
              <a:t>avoid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continuing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a 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restrictive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diet </a:t>
            </a:r>
            <a:r>
              <a:rPr sz="2500" spc="-25" dirty="0">
                <a:latin typeface="Calibri" panose="020F0502020204030204"/>
                <a:cs typeface="Calibri" panose="020F0502020204030204"/>
              </a:rPr>
              <a:t>for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an unnecessarily long</a:t>
            </a:r>
            <a:r>
              <a:rPr sz="2500" spc="7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time.</a:t>
            </a:r>
          </a:p>
          <a:p>
            <a:pPr marL="355600" indent="-342900">
              <a:lnSpc>
                <a:spcPct val="100000"/>
              </a:lnSpc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 panose="020F0502020204030204"/>
                <a:cs typeface="Calibri" panose="020F0502020204030204"/>
              </a:rPr>
              <a:t>Such restrictions </a:t>
            </a:r>
            <a:r>
              <a:rPr sz="2500" spc="-20" dirty="0">
                <a:latin typeface="Calibri" panose="020F0502020204030204"/>
                <a:cs typeface="Calibri" panose="020F0502020204030204"/>
              </a:rPr>
              <a:t>may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result </a:t>
            </a:r>
            <a:r>
              <a:rPr sz="2500" spc="-5" dirty="0">
                <a:latin typeface="Calibri" panose="020F0502020204030204"/>
                <a:cs typeface="Calibri" panose="020F0502020204030204"/>
              </a:rPr>
              <a:t>in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improper</a:t>
            </a:r>
            <a:r>
              <a:rPr sz="2500" spc="6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growth.</a:t>
            </a:r>
            <a:endParaRPr sz="2500" dirty="0">
              <a:latin typeface="Calibri" panose="020F0502020204030204"/>
              <a:cs typeface="Calibri" panose="020F0502020204030204"/>
            </a:endParaRPr>
          </a:p>
          <a:p>
            <a:pPr marL="355600" marR="776605" indent="-342900">
              <a:lnSpc>
                <a:spcPts val="2400"/>
              </a:lnSpc>
              <a:spcBef>
                <a:spcPts val="580"/>
              </a:spcBef>
              <a:buFont typeface="Wingdings" panose="05000000000000000000"/>
              <a:buChar char=""/>
              <a:tabLst>
                <a:tab pos="355600" algn="l"/>
              </a:tabLst>
            </a:pPr>
            <a:r>
              <a:rPr sz="25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If a challenge is positive, then </a:t>
            </a:r>
            <a:r>
              <a:rPr sz="25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the elimination </a:t>
            </a:r>
            <a:r>
              <a:rPr sz="25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diet is  </a:t>
            </a:r>
            <a:r>
              <a:rPr sz="25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usually </a:t>
            </a:r>
            <a:r>
              <a:rPr sz="25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continued </a:t>
            </a:r>
            <a:r>
              <a:rPr sz="2500" b="1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for </a:t>
            </a:r>
            <a:r>
              <a:rPr sz="25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between 6 </a:t>
            </a:r>
            <a:r>
              <a:rPr sz="25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and </a:t>
            </a:r>
            <a:r>
              <a:rPr sz="25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12</a:t>
            </a:r>
            <a:r>
              <a:rPr sz="2500" b="1" spc="-3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5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months.</a:t>
            </a:r>
            <a:endParaRPr sz="2500" dirty="0">
              <a:latin typeface="Calibri" panose="020F0502020204030204"/>
              <a:cs typeface="Calibri" panose="020F0502020204030204"/>
            </a:endParaRPr>
          </a:p>
          <a:p>
            <a:pPr marL="355600" marR="989965" indent="-342900">
              <a:lnSpc>
                <a:spcPct val="80000"/>
              </a:lnSpc>
              <a:spcBef>
                <a:spcPts val="625"/>
              </a:spcBef>
              <a:buFont typeface="Wingdings" panose="05000000000000000000"/>
              <a:buChar char=""/>
              <a:tabLst>
                <a:tab pos="355600" algn="l"/>
              </a:tabLst>
            </a:pPr>
            <a:r>
              <a:rPr sz="25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If the challenge is </a:t>
            </a:r>
            <a:r>
              <a:rPr sz="2500" b="1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negative, </a:t>
            </a:r>
            <a:r>
              <a:rPr sz="25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then </a:t>
            </a:r>
            <a:r>
              <a:rPr sz="2500" b="1" spc="-2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cow’s </a:t>
            </a:r>
            <a:r>
              <a:rPr sz="25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milk </a:t>
            </a:r>
            <a:r>
              <a:rPr sz="25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is </a:t>
            </a:r>
            <a:r>
              <a:rPr sz="25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fully  reintroduced </a:t>
            </a:r>
            <a:r>
              <a:rPr sz="2500" b="1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into </a:t>
            </a:r>
            <a:r>
              <a:rPr sz="25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the </a:t>
            </a:r>
            <a:r>
              <a:rPr sz="2500" b="1" spc="-2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child’s</a:t>
            </a:r>
            <a:r>
              <a:rPr sz="2500" b="1" spc="2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5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diet.</a:t>
            </a:r>
            <a:endParaRPr sz="2500" dirty="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38" y="262487"/>
            <a:ext cx="8289440" cy="1206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63290" y="461899"/>
            <a:ext cx="22142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0" dirty="0">
                <a:latin typeface="Calibri" panose="020F0502020204030204"/>
                <a:cs typeface="Calibri" panose="020F0502020204030204"/>
              </a:rPr>
              <a:t>Prognosis</a:t>
            </a:r>
            <a:endParaRPr sz="4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607261"/>
            <a:ext cx="7810500" cy="3246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 panose="020F0502020204030204"/>
                <a:cs typeface="Calibri" panose="020F0502020204030204"/>
              </a:rPr>
              <a:t>The prognosis </a:t>
            </a:r>
            <a:r>
              <a:rPr sz="3200" spc="-25" dirty="0">
                <a:latin typeface="Calibri" panose="020F0502020204030204"/>
                <a:cs typeface="Calibri" panose="020F0502020204030204"/>
              </a:rPr>
              <a:t>for </a:t>
            </a:r>
            <a:r>
              <a:rPr sz="3200" spc="-65" dirty="0">
                <a:latin typeface="Calibri" panose="020F0502020204030204"/>
                <a:cs typeface="Calibri" panose="020F0502020204030204"/>
              </a:rPr>
              <a:t>CMPA </a:t>
            </a:r>
            <a:r>
              <a:rPr sz="3200" dirty="0">
                <a:latin typeface="Calibri" panose="020F0502020204030204"/>
                <a:cs typeface="Calibri" panose="020F0502020204030204"/>
              </a:rPr>
              <a:t>in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infancy </a:t>
            </a:r>
            <a:r>
              <a:rPr sz="3200" dirty="0">
                <a:latin typeface="Calibri" panose="020F0502020204030204"/>
                <a:cs typeface="Calibri" panose="020F0502020204030204"/>
              </a:rPr>
              <a:t>and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young  </a:t>
            </a:r>
            <a:r>
              <a:rPr sz="3200" dirty="0">
                <a:latin typeface="Calibri" panose="020F0502020204030204"/>
                <a:cs typeface="Calibri" panose="020F0502020204030204"/>
              </a:rPr>
              <a:t>childhood is </a:t>
            </a:r>
            <a:r>
              <a:rPr sz="3200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good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.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355600" marR="940435" indent="-342900">
              <a:lnSpc>
                <a:spcPct val="100000"/>
              </a:lnSpc>
              <a:spcBef>
                <a:spcPts val="770"/>
              </a:spcBef>
              <a:buFont typeface="Wingdings" panose="05000000000000000000"/>
              <a:buChar char=""/>
              <a:tabLst>
                <a:tab pos="355600" algn="l"/>
              </a:tabLst>
            </a:pPr>
            <a:r>
              <a:rPr sz="3200" spc="-15" dirty="0">
                <a:latin typeface="Calibri" panose="020F0502020204030204"/>
                <a:cs typeface="Calibri" panose="020F0502020204030204"/>
              </a:rPr>
              <a:t>Approximately </a:t>
            </a: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50%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of </a:t>
            </a:r>
            <a:r>
              <a:rPr sz="3200" spc="-25" dirty="0">
                <a:latin typeface="Calibri" panose="020F0502020204030204"/>
                <a:cs typeface="Calibri" panose="020F0502020204030204"/>
              </a:rPr>
              <a:t>affected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children  develop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tolerance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by </a:t>
            </a:r>
            <a:r>
              <a:rPr sz="3200" dirty="0">
                <a:latin typeface="Calibri" panose="020F0502020204030204"/>
                <a:cs typeface="Calibri" panose="020F0502020204030204"/>
              </a:rPr>
              <a:t>the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age </a:t>
            </a:r>
            <a:r>
              <a:rPr sz="3200" dirty="0">
                <a:latin typeface="Calibri" panose="020F0502020204030204"/>
                <a:cs typeface="Calibri" panose="020F0502020204030204"/>
              </a:rPr>
              <a:t>of 1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60" dirty="0">
                <a:latin typeface="Calibri" panose="020F0502020204030204"/>
                <a:cs typeface="Calibri" panose="020F0502020204030204"/>
              </a:rPr>
              <a:t>year,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Wingdings" panose="05000000000000000000"/>
              <a:buChar char=""/>
              <a:tabLst>
                <a:tab pos="355600" algn="l"/>
              </a:tabLst>
            </a:pP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&gt;75%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by </a:t>
            </a:r>
            <a:r>
              <a:rPr sz="3200" dirty="0">
                <a:latin typeface="Calibri" panose="020F0502020204030204"/>
                <a:cs typeface="Calibri" panose="020F0502020204030204"/>
              </a:rPr>
              <a:t>the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age of </a:t>
            </a:r>
            <a:r>
              <a:rPr sz="3200" dirty="0">
                <a:latin typeface="Calibri" panose="020F0502020204030204"/>
                <a:cs typeface="Calibri" panose="020F0502020204030204"/>
              </a:rPr>
              <a:t>3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years,</a:t>
            </a:r>
            <a:r>
              <a:rPr sz="32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dirty="0">
                <a:latin typeface="Calibri" panose="020F0502020204030204"/>
                <a:cs typeface="Calibri" panose="020F0502020204030204"/>
              </a:rPr>
              <a:t>and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Wingdings" panose="05000000000000000000"/>
              <a:buChar char=""/>
              <a:tabLst>
                <a:tab pos="355600" algn="l"/>
              </a:tabLst>
            </a:pP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&gt;90%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are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tolerant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at </a:t>
            </a:r>
            <a:r>
              <a:rPr sz="3200" dirty="0">
                <a:latin typeface="Calibri" panose="020F0502020204030204"/>
                <a:cs typeface="Calibri" panose="020F0502020204030204"/>
              </a:rPr>
              <a:t>6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years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32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age.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15000" y="5019675"/>
            <a:ext cx="3276600" cy="1533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7472" y="263086"/>
            <a:ext cx="8292159" cy="1213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47315" marR="5080" indent="-2545715">
              <a:lnSpc>
                <a:spcPct val="100000"/>
              </a:lnSpc>
              <a:spcBef>
                <a:spcPts val="95"/>
              </a:spcBef>
            </a:pPr>
            <a:r>
              <a:rPr spc="-65" dirty="0"/>
              <a:t>CMPA: </a:t>
            </a:r>
            <a:r>
              <a:rPr spc="-5" dirty="0"/>
              <a:t>Is </a:t>
            </a:r>
            <a:r>
              <a:rPr spc="-15" dirty="0"/>
              <a:t>there potential </a:t>
            </a:r>
            <a:r>
              <a:rPr spc="-20" dirty="0"/>
              <a:t>for </a:t>
            </a:r>
            <a:r>
              <a:rPr spc="-5" dirty="0"/>
              <a:t>primary  </a:t>
            </a:r>
            <a:r>
              <a:rPr spc="-15" dirty="0"/>
              <a:t>prevention?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607261"/>
            <a:ext cx="7860665" cy="1490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 panose="020F0502020204030204"/>
                <a:cs typeface="Calibri" panose="020F0502020204030204"/>
              </a:rPr>
              <a:t>The increasing incidence </a:t>
            </a:r>
            <a:r>
              <a:rPr sz="3200" spc="5" dirty="0">
                <a:latin typeface="Calibri" panose="020F0502020204030204"/>
                <a:cs typeface="Calibri" panose="020F0502020204030204"/>
              </a:rPr>
              <a:t>of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pediatric allergies  </a:t>
            </a:r>
            <a:r>
              <a:rPr sz="3200" dirty="0">
                <a:latin typeface="Calibri" panose="020F0502020204030204"/>
                <a:cs typeface="Calibri" panose="020F0502020204030204"/>
              </a:rPr>
              <a:t>including </a:t>
            </a:r>
            <a:r>
              <a:rPr sz="3200" spc="-65" dirty="0">
                <a:latin typeface="Calibri" panose="020F0502020204030204"/>
                <a:cs typeface="Calibri" panose="020F0502020204030204"/>
              </a:rPr>
              <a:t>CMPA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calls </a:t>
            </a:r>
            <a:r>
              <a:rPr sz="3200" spc="-30" dirty="0">
                <a:latin typeface="Calibri" panose="020F0502020204030204"/>
                <a:cs typeface="Calibri" panose="020F0502020204030204"/>
              </a:rPr>
              <a:t>for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new primary </a:t>
            </a:r>
            <a:r>
              <a:rPr sz="3200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prevention</a:t>
            </a:r>
            <a:r>
              <a:rPr sz="3200" b="1" spc="-4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strategies.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6000" y="4267200"/>
            <a:ext cx="5641848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68197"/>
            <a:ext cx="8227060" cy="5031506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122555" indent="-342900" algn="just">
              <a:lnSpc>
                <a:spcPts val="3460"/>
              </a:lnSpc>
              <a:spcBef>
                <a:spcPts val="53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800" b="1" i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Exclusive </a:t>
            </a:r>
            <a:r>
              <a:rPr sz="2800" b="1" i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breastfeeding </a:t>
            </a:r>
            <a:r>
              <a:rPr sz="2800" i="1" dirty="0">
                <a:latin typeface="Calibri" panose="020F0502020204030204"/>
                <a:cs typeface="Calibri" panose="020F0502020204030204"/>
              </a:rPr>
              <a:t>is </a:t>
            </a:r>
            <a:r>
              <a:rPr sz="2800" i="1" spc="-5" dirty="0">
                <a:latin typeface="Calibri" panose="020F0502020204030204"/>
                <a:cs typeface="Calibri" panose="020F0502020204030204"/>
              </a:rPr>
              <a:t>recommended </a:t>
            </a:r>
            <a:r>
              <a:rPr sz="2800" i="1" spc="-20" dirty="0">
                <a:latin typeface="Calibri" panose="020F0502020204030204"/>
                <a:cs typeface="Calibri" panose="020F0502020204030204"/>
              </a:rPr>
              <a:t>for  </a:t>
            </a:r>
            <a:r>
              <a:rPr sz="2800" i="1" spc="-5" dirty="0">
                <a:latin typeface="Calibri" panose="020F0502020204030204"/>
                <a:cs typeface="Calibri" panose="020F0502020204030204"/>
              </a:rPr>
              <a:t>at least </a:t>
            </a:r>
            <a:r>
              <a:rPr sz="2800" i="1" dirty="0">
                <a:latin typeface="Calibri" panose="020F0502020204030204"/>
                <a:cs typeface="Calibri" panose="020F0502020204030204"/>
              </a:rPr>
              <a:t>4 </a:t>
            </a:r>
            <a:r>
              <a:rPr sz="2800" i="1" spc="-5" dirty="0">
                <a:latin typeface="Calibri" panose="020F0502020204030204"/>
                <a:cs typeface="Calibri" panose="020F0502020204030204"/>
              </a:rPr>
              <a:t>months and up </a:t>
            </a:r>
            <a:r>
              <a:rPr sz="2800" i="1" spc="-20" dirty="0">
                <a:latin typeface="Calibri" panose="020F0502020204030204"/>
                <a:cs typeface="Calibri" panose="020F0502020204030204"/>
              </a:rPr>
              <a:t>to </a:t>
            </a:r>
            <a:r>
              <a:rPr sz="2800" i="1" dirty="0">
                <a:latin typeface="Calibri" panose="020F0502020204030204"/>
                <a:cs typeface="Calibri" panose="020F0502020204030204"/>
              </a:rPr>
              <a:t>6 </a:t>
            </a:r>
            <a:r>
              <a:rPr sz="2800" i="1" spc="-10" dirty="0">
                <a:latin typeface="Calibri" panose="020F0502020204030204"/>
                <a:cs typeface="Calibri" panose="020F0502020204030204"/>
              </a:rPr>
              <a:t>months </a:t>
            </a:r>
            <a:r>
              <a:rPr sz="2800" i="1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i="1" spc="9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i="1" spc="-5" dirty="0">
                <a:latin typeface="Calibri" panose="020F0502020204030204"/>
                <a:cs typeface="Calibri" panose="020F0502020204030204"/>
              </a:rPr>
              <a:t>age</a:t>
            </a:r>
            <a:r>
              <a:rPr sz="2800" i="1" spc="-5" dirty="0" smtClean="0">
                <a:latin typeface="Calibri" panose="020F0502020204030204"/>
                <a:cs typeface="Calibri" panose="020F0502020204030204"/>
              </a:rPr>
              <a:t>.</a:t>
            </a:r>
            <a:endParaRPr lang="en-US" sz="2800" i="1" spc="-5" dirty="0" smtClean="0">
              <a:latin typeface="Calibri" panose="020F0502020204030204"/>
              <a:cs typeface="Calibri" panose="020F0502020204030204"/>
            </a:endParaRPr>
          </a:p>
          <a:p>
            <a:pPr marL="355600" marR="122555" indent="-342900" algn="just">
              <a:lnSpc>
                <a:spcPts val="3460"/>
              </a:lnSpc>
              <a:spcBef>
                <a:spcPts val="53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lang="en-US" sz="2800" dirty="0" smtClean="0">
                <a:latin typeface="Calibri" panose="020F0502020204030204"/>
                <a:cs typeface="Calibri" panose="020F0502020204030204"/>
              </a:rPr>
              <a:t>Advantages-</a:t>
            </a: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355600" marR="299720" indent="-342900" algn="just">
              <a:lnSpc>
                <a:spcPts val="3460"/>
              </a:lnSpc>
              <a:spcBef>
                <a:spcPts val="760"/>
              </a:spcBef>
              <a:buFont typeface="Wingdings" panose="05000000000000000000"/>
              <a:buChar char=""/>
              <a:tabLst>
                <a:tab pos="355600" algn="l"/>
              </a:tabLst>
            </a:pPr>
            <a:r>
              <a:rPr sz="2800" spc="-145" dirty="0">
                <a:latin typeface="Calibri" panose="020F0502020204030204"/>
                <a:cs typeface="Calibri" panose="020F0502020204030204"/>
              </a:rPr>
              <a:t>To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possibly reduce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 incidence 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of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atopic 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dermatitis </a:t>
            </a:r>
            <a:r>
              <a:rPr sz="2800" dirty="0">
                <a:latin typeface="Calibri" panose="020F0502020204030204"/>
                <a:cs typeface="Calibri" panose="020F0502020204030204"/>
              </a:rPr>
              <a:t>in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children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younger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than </a:t>
            </a:r>
            <a:r>
              <a:rPr sz="28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2</a:t>
            </a:r>
            <a:r>
              <a:rPr sz="2800" b="1" spc="-2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years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.</a:t>
            </a: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355600" marR="67310" indent="-342900" algn="just">
              <a:lnSpc>
                <a:spcPts val="3460"/>
              </a:lnSpc>
              <a:spcBef>
                <a:spcPts val="765"/>
              </a:spcBef>
              <a:buFont typeface="Wingdings" panose="05000000000000000000"/>
              <a:buChar char=""/>
              <a:tabLst>
                <a:tab pos="355600" algn="l"/>
              </a:tabLst>
            </a:pPr>
            <a:r>
              <a:rPr sz="2800" spc="-145" dirty="0">
                <a:latin typeface="Calibri" panose="020F0502020204030204"/>
                <a:cs typeface="Calibri" panose="020F0502020204030204"/>
              </a:rPr>
              <a:t>To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reduce the </a:t>
            </a:r>
            <a:r>
              <a:rPr sz="2800" dirty="0">
                <a:latin typeface="Calibri" panose="020F0502020204030204"/>
                <a:cs typeface="Calibri" panose="020F0502020204030204"/>
              </a:rPr>
              <a:t>early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onset of wheezing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before </a:t>
            </a:r>
            <a:r>
              <a:rPr sz="2800" spc="-2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4 </a:t>
            </a:r>
            <a:r>
              <a:rPr sz="2800" b="1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years </a:t>
            </a:r>
            <a:r>
              <a:rPr sz="28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of </a:t>
            </a:r>
            <a:r>
              <a:rPr sz="2800" b="1" spc="-15" dirty="0" smtClean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age</a:t>
            </a: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355600" marR="53340" indent="-342900" algn="just">
              <a:lnSpc>
                <a:spcPts val="3460"/>
              </a:lnSpc>
              <a:spcBef>
                <a:spcPts val="755"/>
              </a:spcBef>
              <a:buFont typeface="Wingdings" panose="05000000000000000000"/>
              <a:buChar char=""/>
              <a:tabLst>
                <a:tab pos="355600" algn="l"/>
              </a:tabLst>
            </a:pPr>
            <a:r>
              <a:rPr sz="2800" spc="-145" dirty="0">
                <a:latin typeface="Calibri" panose="020F0502020204030204"/>
                <a:cs typeface="Calibri" panose="020F0502020204030204"/>
              </a:rPr>
              <a:t>To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reduce the </a:t>
            </a:r>
            <a:r>
              <a:rPr sz="2800" dirty="0">
                <a:latin typeface="Calibri" panose="020F0502020204030204"/>
                <a:cs typeface="Calibri" panose="020F0502020204030204"/>
              </a:rPr>
              <a:t>incidence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of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cow’s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milk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protein 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allergy </a:t>
            </a:r>
            <a:r>
              <a:rPr sz="2800" dirty="0">
                <a:latin typeface="Calibri" panose="020F0502020204030204"/>
                <a:cs typeface="Calibri" panose="020F0502020204030204"/>
              </a:rPr>
              <a:t>in the </a:t>
            </a:r>
            <a:r>
              <a:rPr sz="2800" b="1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first </a:t>
            </a:r>
            <a:r>
              <a:rPr sz="28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2 </a:t>
            </a:r>
            <a:r>
              <a:rPr sz="2800" b="1" spc="-2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years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life.</a:t>
            </a: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ts val="3460"/>
              </a:lnSpc>
              <a:spcBef>
                <a:spcPts val="760"/>
              </a:spcBef>
              <a:tabLst>
                <a:tab pos="355600" algn="l"/>
              </a:tabLst>
            </a:pPr>
            <a:endParaRPr sz="3200" dirty="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94461"/>
            <a:ext cx="8041640" cy="1937069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745"/>
              </a:spcBef>
              <a:tabLst>
                <a:tab pos="354965" algn="l"/>
                <a:tab pos="355600" algn="l"/>
              </a:tabLst>
            </a:pPr>
            <a:endParaRPr sz="2700" dirty="0">
              <a:latin typeface="Calibri" panose="020F0502020204030204"/>
              <a:cs typeface="Calibri" panose="020F0502020204030204"/>
            </a:endParaRPr>
          </a:p>
          <a:p>
            <a:pPr marL="355600" marR="572770" indent="-342900" algn="just">
              <a:lnSpc>
                <a:spcPct val="80000"/>
              </a:lnSpc>
              <a:spcBef>
                <a:spcPts val="650"/>
              </a:spcBef>
              <a:buFont typeface="Arial" panose="020B0604020202020204"/>
              <a:buChar char="•"/>
              <a:tabLst>
                <a:tab pos="355600" algn="l"/>
              </a:tabLst>
            </a:pPr>
            <a:r>
              <a:rPr sz="2700" dirty="0">
                <a:latin typeface="Calibri" panose="020F0502020204030204"/>
                <a:cs typeface="Calibri" panose="020F0502020204030204"/>
              </a:rPr>
              <a:t>If an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infant </a:t>
            </a:r>
            <a:r>
              <a:rPr sz="2700" dirty="0">
                <a:latin typeface="Calibri" panose="020F0502020204030204"/>
                <a:cs typeface="Calibri" panose="020F0502020204030204"/>
              </a:rPr>
              <a:t>is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not </a:t>
            </a:r>
            <a:r>
              <a:rPr sz="2700" spc="-20" dirty="0">
                <a:latin typeface="Calibri" panose="020F0502020204030204"/>
                <a:cs typeface="Calibri" panose="020F0502020204030204"/>
              </a:rPr>
              <a:t>breastfed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or </a:t>
            </a:r>
            <a:r>
              <a:rPr sz="2700" dirty="0">
                <a:latin typeface="Calibri" panose="020F0502020204030204"/>
                <a:cs typeface="Calibri" panose="020F0502020204030204"/>
              </a:rPr>
              <a:t>is </a:t>
            </a:r>
            <a:r>
              <a:rPr sz="2700" spc="-5" dirty="0">
                <a:latin typeface="Calibri" panose="020F0502020204030204"/>
                <a:cs typeface="Calibri" panose="020F0502020204030204"/>
              </a:rPr>
              <a:t>partially </a:t>
            </a:r>
            <a:r>
              <a:rPr sz="2700" spc="-20" dirty="0">
                <a:latin typeface="Calibri" panose="020F0502020204030204"/>
                <a:cs typeface="Calibri" panose="020F0502020204030204"/>
              </a:rPr>
              <a:t>breastfed, 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commercial 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infant </a:t>
            </a:r>
            <a:r>
              <a:rPr sz="27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formula </a:t>
            </a:r>
            <a:r>
              <a:rPr sz="27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should be used </a:t>
            </a:r>
            <a:r>
              <a:rPr sz="27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until </a:t>
            </a:r>
            <a:r>
              <a:rPr sz="27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12  </a:t>
            </a:r>
            <a:r>
              <a:rPr sz="27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months </a:t>
            </a:r>
            <a:r>
              <a:rPr sz="27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of</a:t>
            </a:r>
            <a:r>
              <a:rPr sz="27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age.</a:t>
            </a:r>
            <a:endParaRPr sz="2700" dirty="0">
              <a:latin typeface="Calibri" panose="020F0502020204030204"/>
              <a:cs typeface="Calibri" panose="020F0502020204030204"/>
            </a:endParaRPr>
          </a:p>
          <a:p>
            <a:pPr marL="12700" marR="18415">
              <a:lnSpc>
                <a:spcPct val="80000"/>
              </a:lnSpc>
              <a:spcBef>
                <a:spcPts val="650"/>
              </a:spcBef>
              <a:tabLst>
                <a:tab pos="354965" algn="l"/>
                <a:tab pos="355600" algn="l"/>
              </a:tabLst>
            </a:pPr>
            <a:endParaRPr sz="27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19550" y="4419600"/>
            <a:ext cx="430530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769365"/>
            <a:ext cx="8458200" cy="38093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82955" indent="-342900" algn="just">
              <a:lnSpc>
                <a:spcPct val="100000"/>
              </a:lnSpc>
              <a:spcBef>
                <a:spcPts val="10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8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Complementary </a:t>
            </a:r>
            <a:r>
              <a:rPr sz="28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foods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can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be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introduced 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between </a:t>
            </a:r>
            <a:r>
              <a:rPr sz="2800" dirty="0">
                <a:latin typeface="Calibri" panose="020F0502020204030204"/>
                <a:cs typeface="Calibri" panose="020F0502020204030204"/>
              </a:rPr>
              <a:t>4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and </a:t>
            </a:r>
            <a:r>
              <a:rPr sz="2800" dirty="0">
                <a:latin typeface="Calibri" panose="020F0502020204030204"/>
                <a:cs typeface="Calibri" panose="020F0502020204030204"/>
              </a:rPr>
              <a:t>6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months of age, </a:t>
            </a:r>
            <a:r>
              <a:rPr sz="2800" dirty="0">
                <a:latin typeface="Calibri" panose="020F0502020204030204"/>
                <a:cs typeface="Calibri" panose="020F0502020204030204"/>
              </a:rPr>
              <a:t>when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an 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infant </a:t>
            </a:r>
            <a:r>
              <a:rPr sz="2800" dirty="0">
                <a:latin typeface="Calibri" panose="020F0502020204030204"/>
                <a:cs typeface="Calibri" panose="020F0502020204030204"/>
              </a:rPr>
              <a:t>is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developmentally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able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to </a:t>
            </a:r>
            <a:r>
              <a:rPr sz="2800" dirty="0">
                <a:latin typeface="Calibri" panose="020F0502020204030204"/>
                <a:cs typeface="Calibri" panose="020F0502020204030204"/>
              </a:rPr>
              <a:t>sit with 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support and has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sufficient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neck</a:t>
            </a:r>
            <a:r>
              <a:rPr sz="2800" spc="9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control.</a:t>
            </a: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 panose="020F0502020204030204"/>
                <a:cs typeface="Calibri" panose="020F0502020204030204"/>
              </a:rPr>
              <a:t>Most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pediatric </a:t>
            </a:r>
            <a:r>
              <a:rPr sz="3200" dirty="0">
                <a:latin typeface="Calibri" panose="020F0502020204030204"/>
                <a:cs typeface="Calibri" panose="020F0502020204030204"/>
              </a:rPr>
              <a:t>guidelines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suggest </a:t>
            </a:r>
            <a:r>
              <a:rPr sz="3200" spc="-25" dirty="0">
                <a:latin typeface="Calibri" panose="020F0502020204030204"/>
                <a:cs typeface="Calibri" panose="020F0502020204030204"/>
              </a:rPr>
              <a:t>first 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introducing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single ingredient </a:t>
            </a:r>
            <a:r>
              <a:rPr sz="3200" spc="-20" dirty="0" smtClean="0">
                <a:latin typeface="Calibri" panose="020F0502020204030204"/>
                <a:cs typeface="Calibri" panose="020F0502020204030204"/>
              </a:rPr>
              <a:t>food</a:t>
            </a:r>
            <a:r>
              <a:rPr lang="en-US" sz="3200" spc="-20" dirty="0" smtClean="0">
                <a:latin typeface="Calibri" panose="020F0502020204030204"/>
                <a:cs typeface="Calibri" panose="020F0502020204030204"/>
              </a:rPr>
              <a:t> after </a:t>
            </a:r>
            <a:r>
              <a:rPr sz="3200" b="1" i="1" spc="-15" dirty="0" smtClean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1" i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6 months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of age, </a:t>
            </a:r>
            <a:r>
              <a:rPr sz="3200" dirty="0">
                <a:latin typeface="Calibri" panose="020F0502020204030204"/>
                <a:cs typeface="Calibri" panose="020F0502020204030204"/>
              </a:rPr>
              <a:t>with one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new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food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every  </a:t>
            </a:r>
            <a:r>
              <a:rPr sz="3200" dirty="0">
                <a:latin typeface="Calibri" panose="020F0502020204030204"/>
                <a:cs typeface="Calibri" panose="020F0502020204030204"/>
              </a:rPr>
              <a:t>3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to </a:t>
            </a:r>
            <a:r>
              <a:rPr sz="3200" dirty="0">
                <a:latin typeface="Calibri" panose="020F0502020204030204"/>
                <a:cs typeface="Calibri" panose="020F0502020204030204"/>
              </a:rPr>
              <a:t>5</a:t>
            </a:r>
            <a:r>
              <a:rPr sz="3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days.</a:t>
            </a:r>
            <a:endParaRPr sz="32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0" y="4572000"/>
            <a:ext cx="3200400" cy="205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96570"/>
            <a:ext cx="7844790" cy="3745769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marR="5080" indent="-342900">
              <a:lnSpc>
                <a:spcPts val="3240"/>
              </a:lnSpc>
              <a:spcBef>
                <a:spcPts val="50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Probiotic </a:t>
            </a:r>
            <a:r>
              <a:rPr sz="32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supplementation: </a:t>
            </a:r>
            <a:endParaRPr lang="en-US" sz="3200" b="1" spc="-10" dirty="0" smtClean="0">
              <a:solidFill>
                <a:srgbClr val="C00000"/>
              </a:solidFill>
              <a:latin typeface="Calibri" panose="020F0502020204030204"/>
              <a:cs typeface="Calibri" panose="020F0502020204030204"/>
            </a:endParaRPr>
          </a:p>
          <a:p>
            <a:pPr marL="355600" marR="5080" indent="-342900">
              <a:lnSpc>
                <a:spcPts val="3240"/>
              </a:lnSpc>
              <a:spcBef>
                <a:spcPts val="50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endParaRPr lang="en-US" sz="3000" b="1" spc="-10" dirty="0" smtClean="0">
              <a:solidFill>
                <a:srgbClr val="C00000"/>
              </a:solidFill>
              <a:latin typeface="Calibri" panose="020F0502020204030204"/>
              <a:cs typeface="Calibri" panose="020F0502020204030204"/>
            </a:endParaRPr>
          </a:p>
          <a:p>
            <a:pPr marL="355600" marR="5080" indent="-342900">
              <a:lnSpc>
                <a:spcPts val="3240"/>
              </a:lnSpc>
              <a:spcBef>
                <a:spcPts val="50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lang="en-US" sz="2800" dirty="0" smtClean="0">
                <a:latin typeface="Calibri" panose="020F0502020204030204"/>
                <a:cs typeface="Calibri" panose="020F0502020204030204"/>
              </a:rPr>
              <a:t>I</a:t>
            </a:r>
            <a:r>
              <a:rPr sz="2800" dirty="0" smtClean="0">
                <a:latin typeface="Calibri" panose="020F0502020204030204"/>
                <a:cs typeface="Calibri" panose="020F0502020204030204"/>
              </a:rPr>
              <a:t>t </a:t>
            </a:r>
            <a:r>
              <a:rPr sz="2800" dirty="0">
                <a:latin typeface="Calibri" panose="020F0502020204030204"/>
                <a:cs typeface="Calibri" panose="020F0502020204030204"/>
              </a:rPr>
              <a:t>is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known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that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oral 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probiotic supplementation can reduce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 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prevalence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of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atopic </a:t>
            </a:r>
            <a:r>
              <a:rPr sz="2800" spc="-5" dirty="0" smtClean="0">
                <a:latin typeface="Calibri" panose="020F0502020204030204"/>
                <a:cs typeface="Calibri" panose="020F0502020204030204"/>
              </a:rPr>
              <a:t>disease</a:t>
            </a:r>
            <a:r>
              <a:rPr lang="en-US" sz="2800" spc="-5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by:</a:t>
            </a: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Wingdings" panose="05000000000000000000"/>
              <a:buChar char=""/>
              <a:tabLst>
                <a:tab pos="355600" algn="l"/>
              </a:tabLst>
            </a:pPr>
            <a:r>
              <a:rPr sz="2800" b="1" spc="-10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stabilizing intestinal</a:t>
            </a:r>
            <a:r>
              <a:rPr sz="2800" b="1" spc="10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30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integrity,</a:t>
            </a: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Wingdings" panose="05000000000000000000"/>
              <a:buChar char=""/>
              <a:tabLst>
                <a:tab pos="355600" algn="l"/>
              </a:tabLst>
            </a:pPr>
            <a:r>
              <a:rPr sz="2800" b="1" spc="-10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increasing </a:t>
            </a:r>
            <a:r>
              <a:rPr sz="2800" b="1" spc="-5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numbers </a:t>
            </a:r>
            <a:r>
              <a:rPr sz="2800" b="1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of </a:t>
            </a:r>
            <a:r>
              <a:rPr sz="2800" b="1" spc="-5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specific </a:t>
            </a:r>
            <a:r>
              <a:rPr sz="2800" b="1" spc="-15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intestinal</a:t>
            </a:r>
            <a:r>
              <a:rPr sz="2800" b="1" spc="25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20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flora</a:t>
            </a: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Wingdings" panose="05000000000000000000"/>
              <a:buChar char=""/>
              <a:tabLst>
                <a:tab pos="355600" algn="l"/>
              </a:tabLst>
            </a:pPr>
            <a:r>
              <a:rPr sz="2800" b="1" spc="-10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reducing intestinal </a:t>
            </a:r>
            <a:r>
              <a:rPr sz="2800" b="1" spc="-10" dirty="0" smtClean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inflammation</a:t>
            </a: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12700" marR="78740">
              <a:lnSpc>
                <a:spcPct val="90000"/>
              </a:lnSpc>
              <a:spcBef>
                <a:spcPts val="720"/>
              </a:spcBef>
              <a:tabLst>
                <a:tab pos="354965" algn="l"/>
                <a:tab pos="355600" algn="l"/>
              </a:tabLst>
            </a:pPr>
            <a:endParaRPr sz="2800" dirty="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39" y="1828800"/>
            <a:ext cx="7985125" cy="415819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 indent="0">
              <a:lnSpc>
                <a:spcPct val="100000"/>
              </a:lnSpc>
              <a:spcBef>
                <a:spcPts val="825"/>
              </a:spcBef>
              <a:buFont typeface="Arial" panose="020B0604020202020204"/>
              <a:buNone/>
              <a:tabLst>
                <a:tab pos="354965" algn="l"/>
                <a:tab pos="355600" algn="l"/>
              </a:tabLst>
            </a:pPr>
            <a:endParaRPr sz="3000" dirty="0">
              <a:latin typeface="Calibri" panose="020F0502020204030204"/>
              <a:cs typeface="Calibri" panose="020F0502020204030204"/>
            </a:endParaRPr>
          </a:p>
          <a:p>
            <a:pPr marL="355600" marR="404495" indent="-342900">
              <a:lnSpc>
                <a:spcPct val="100000"/>
              </a:lnSpc>
              <a:spcBef>
                <a:spcPts val="72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30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Food allergy </a:t>
            </a:r>
            <a:r>
              <a:rPr sz="3000" dirty="0">
                <a:latin typeface="Calibri" panose="020F0502020204030204"/>
                <a:cs typeface="Calibri" panose="020F0502020204030204"/>
              </a:rPr>
              <a:t>is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defined </a:t>
            </a:r>
            <a:r>
              <a:rPr sz="3000" dirty="0">
                <a:latin typeface="Calibri" panose="020F0502020204030204"/>
                <a:cs typeface="Calibri" panose="020F0502020204030204"/>
              </a:rPr>
              <a:t>as an 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adverse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health  </a:t>
            </a:r>
            <a:r>
              <a:rPr sz="3000" spc="-25" dirty="0">
                <a:latin typeface="Calibri" panose="020F0502020204030204"/>
                <a:cs typeface="Calibri" panose="020F0502020204030204"/>
              </a:rPr>
              <a:t>effect </a:t>
            </a:r>
            <a:r>
              <a:rPr sz="3000" dirty="0">
                <a:latin typeface="Calibri" panose="020F0502020204030204"/>
                <a:cs typeface="Calibri" panose="020F0502020204030204"/>
              </a:rPr>
              <a:t>arising </a:t>
            </a:r>
            <a:r>
              <a:rPr sz="3000" spc="-20" dirty="0">
                <a:latin typeface="Calibri" panose="020F0502020204030204"/>
                <a:cs typeface="Calibri" panose="020F0502020204030204"/>
              </a:rPr>
              <a:t>from </a:t>
            </a:r>
            <a:r>
              <a:rPr sz="3000" dirty="0">
                <a:latin typeface="Calibri" panose="020F0502020204030204"/>
                <a:cs typeface="Calibri" panose="020F0502020204030204"/>
              </a:rPr>
              <a:t>a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specific </a:t>
            </a:r>
            <a:r>
              <a:rPr sz="3000" dirty="0">
                <a:latin typeface="Calibri" panose="020F0502020204030204"/>
                <a:cs typeface="Calibri" panose="020F0502020204030204"/>
              </a:rPr>
              <a:t>immune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response  that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occurs 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following exposure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to </a:t>
            </a:r>
            <a:r>
              <a:rPr sz="3000" dirty="0">
                <a:latin typeface="Calibri" panose="020F0502020204030204"/>
                <a:cs typeface="Calibri" panose="020F0502020204030204"/>
              </a:rPr>
              <a:t>a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given</a:t>
            </a:r>
            <a:r>
              <a:rPr sz="3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food</a:t>
            </a:r>
            <a:r>
              <a:rPr sz="3000" spc="-15" dirty="0" smtClean="0">
                <a:latin typeface="Calibri" panose="020F0502020204030204"/>
                <a:cs typeface="Calibri" panose="020F0502020204030204"/>
              </a:rPr>
              <a:t>.</a:t>
            </a:r>
            <a:endParaRPr lang="en-US" sz="3000" spc="-15" dirty="0" smtClean="0">
              <a:latin typeface="Calibri" panose="020F0502020204030204"/>
              <a:cs typeface="Calibri" panose="020F0502020204030204"/>
            </a:endParaRPr>
          </a:p>
          <a:p>
            <a:pPr marL="355600" marR="404495" indent="-342900">
              <a:lnSpc>
                <a:spcPct val="100000"/>
              </a:lnSpc>
              <a:spcBef>
                <a:spcPts val="72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endParaRPr sz="3000" dirty="0">
              <a:latin typeface="Calibri" panose="020F0502020204030204"/>
              <a:cs typeface="Calibri" panose="020F0502020204030204"/>
            </a:endParaRPr>
          </a:p>
          <a:p>
            <a:pPr marL="355600" marR="469265" indent="-342900">
              <a:lnSpc>
                <a:spcPct val="100000"/>
              </a:lnSpc>
              <a:spcBef>
                <a:spcPts val="72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 panose="020F0502020204030204"/>
                <a:cs typeface="Calibri" panose="020F0502020204030204"/>
              </a:rPr>
              <a:t>The immune reaction </a:t>
            </a:r>
            <a:r>
              <a:rPr sz="3000" spc="-20" dirty="0">
                <a:latin typeface="Calibri" panose="020F0502020204030204"/>
                <a:cs typeface="Calibri" panose="020F0502020204030204"/>
              </a:rPr>
              <a:t>may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be immunoglobulin  (Ig)E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mediated,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non-IgE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mediated,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or</a:t>
            </a:r>
            <a:r>
              <a:rPr sz="3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20" dirty="0">
                <a:latin typeface="Calibri" panose="020F0502020204030204"/>
                <a:cs typeface="Calibri" panose="020F0502020204030204"/>
              </a:rPr>
              <a:t>mixed.</a:t>
            </a:r>
          </a:p>
          <a:p>
            <a:pPr marL="355600" marR="469265" indent="-342900">
              <a:lnSpc>
                <a:spcPct val="100000"/>
              </a:lnSpc>
              <a:spcBef>
                <a:spcPts val="72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endParaRPr sz="30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2038" y="262487"/>
            <a:ext cx="8289440" cy="1206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11245" y="461899"/>
            <a:ext cx="29254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Introduction</a:t>
            </a:r>
            <a:endParaRPr sz="44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159327" y="24510"/>
            <a:ext cx="8289440" cy="1206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073727" y="207910"/>
            <a:ext cx="40395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Take home message 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1305342"/>
            <a:ext cx="8382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/>
              <a:t>Cow’s milk protein allergy is an important cause of food allergy in infants and young </a:t>
            </a:r>
            <a:r>
              <a:rPr lang="en-IN" sz="2000" dirty="0" smtClean="0"/>
              <a:t>children.</a:t>
            </a:r>
          </a:p>
          <a:p>
            <a:r>
              <a:rPr lang="en-IN" sz="2000" dirty="0" smtClean="0"/>
              <a:t> </a:t>
            </a:r>
          </a:p>
          <a:p>
            <a:r>
              <a:rPr lang="en-IN" sz="2000" dirty="0" smtClean="0"/>
              <a:t>• </a:t>
            </a:r>
            <a:r>
              <a:rPr lang="en-IN" sz="2000" dirty="0"/>
              <a:t>More than two organ system can be involved and the reactions may be </a:t>
            </a:r>
            <a:r>
              <a:rPr lang="en-IN" sz="2000" dirty="0" err="1"/>
              <a:t>IgE</a:t>
            </a:r>
            <a:r>
              <a:rPr lang="en-IN" sz="2000" dirty="0"/>
              <a:t> or non </a:t>
            </a:r>
            <a:r>
              <a:rPr lang="en-IN" sz="2000" dirty="0" err="1"/>
              <a:t>IgE</a:t>
            </a:r>
            <a:r>
              <a:rPr lang="en-IN" sz="2000" dirty="0"/>
              <a:t> mediated one</a:t>
            </a:r>
            <a:r>
              <a:rPr lang="en-IN" sz="2000" dirty="0" smtClean="0"/>
              <a:t>.</a:t>
            </a:r>
          </a:p>
          <a:p>
            <a:r>
              <a:rPr lang="en-IN" sz="2000" dirty="0" smtClean="0"/>
              <a:t> </a:t>
            </a:r>
          </a:p>
          <a:p>
            <a:r>
              <a:rPr lang="en-IN" sz="2000" dirty="0" smtClean="0"/>
              <a:t>• </a:t>
            </a:r>
            <a:r>
              <a:rPr lang="en-IN" sz="2000" dirty="0"/>
              <a:t>Clinical symptoms may vary in severity and may be non specific at times</a:t>
            </a:r>
            <a:r>
              <a:rPr lang="en-IN" sz="2000" dirty="0" smtClean="0"/>
              <a:t>.</a:t>
            </a:r>
          </a:p>
          <a:p>
            <a:r>
              <a:rPr lang="en-IN" sz="2000" dirty="0" smtClean="0"/>
              <a:t> </a:t>
            </a:r>
          </a:p>
          <a:p>
            <a:r>
              <a:rPr lang="en-IN" sz="2000" dirty="0" smtClean="0"/>
              <a:t>• </a:t>
            </a:r>
            <a:r>
              <a:rPr lang="en-IN" sz="2000" dirty="0"/>
              <a:t>Early recognition of signs and symptoms is essential to have a favourable outcome</a:t>
            </a:r>
            <a:r>
              <a:rPr lang="en-IN" sz="2000" dirty="0" smtClean="0"/>
              <a:t>.</a:t>
            </a:r>
          </a:p>
          <a:p>
            <a:r>
              <a:rPr lang="en-IN" sz="2000" dirty="0" smtClean="0"/>
              <a:t> </a:t>
            </a:r>
          </a:p>
          <a:p>
            <a:r>
              <a:rPr lang="en-IN" sz="2000" dirty="0" smtClean="0"/>
              <a:t>• </a:t>
            </a:r>
            <a:r>
              <a:rPr lang="en-IN" sz="2000" dirty="0"/>
              <a:t>High index of suspicion, clinical improvement on milk </a:t>
            </a:r>
            <a:r>
              <a:rPr lang="en-IN" sz="2000" dirty="0" smtClean="0"/>
              <a:t>withdrawal </a:t>
            </a:r>
            <a:r>
              <a:rPr lang="en-IN" sz="2000" dirty="0"/>
              <a:t>and reappearance of symptoms on challenge remain the gold standard test in diagnosis. </a:t>
            </a:r>
            <a:endParaRPr lang="en-IN" sz="2000" dirty="0" smtClean="0"/>
          </a:p>
          <a:p>
            <a:endParaRPr lang="en-IN" sz="2000" dirty="0" smtClean="0"/>
          </a:p>
          <a:p>
            <a:r>
              <a:rPr lang="en-IN" sz="2000" dirty="0" smtClean="0"/>
              <a:t>• </a:t>
            </a:r>
            <a:r>
              <a:rPr lang="en-IN" sz="2000" dirty="0"/>
              <a:t>Exclusive breast feeding, avoidance of early introduction of allergenic items are likely to reduce the condition.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6497567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897796"/>
            <a:ext cx="7467600" cy="45030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651301"/>
            <a:ext cx="3301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THANK YOU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1449628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838200"/>
            <a:ext cx="822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IN" sz="2800" b="1" dirty="0">
                <a:solidFill>
                  <a:srgbClr val="C00000"/>
                </a:solidFill>
              </a:rPr>
              <a:t>Cow’s milk protein allergy (CMPA) </a:t>
            </a:r>
            <a:r>
              <a:rPr lang="en-IN" sz="2800" dirty="0"/>
              <a:t>is a disease of infancy which is due to allergy against </a:t>
            </a:r>
            <a:r>
              <a:rPr lang="en-IN" sz="2800" dirty="0" err="1"/>
              <a:t>lactoglobulin</a:t>
            </a:r>
            <a:r>
              <a:rPr lang="en-IN" sz="2800" dirty="0"/>
              <a:t>, or one or more milk proteins contained in cow’s </a:t>
            </a:r>
            <a:r>
              <a:rPr lang="en-IN" sz="2800" dirty="0" smtClean="0"/>
              <a:t>milk</a:t>
            </a:r>
          </a:p>
          <a:p>
            <a:pPr marL="457200" indent="-457200">
              <a:buFont typeface="Wingdings" pitchFamily="2" charset="2"/>
              <a:buChar char="q"/>
            </a:pPr>
            <a:endParaRPr lang="en-IN" sz="2800" dirty="0"/>
          </a:p>
          <a:p>
            <a:pPr marL="457200" indent="-457200">
              <a:buFont typeface="Wingdings" pitchFamily="2" charset="2"/>
              <a:buChar char="q"/>
            </a:pPr>
            <a:r>
              <a:rPr lang="en-IN" sz="2800" dirty="0" smtClean="0"/>
              <a:t>Should not be confused with  lactose intolerance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533400" y="3444387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marR="83185" indent="-457200">
              <a:lnSpc>
                <a:spcPct val="100000"/>
              </a:lnSpc>
              <a:spcBef>
                <a:spcPts val="720"/>
              </a:spcBef>
              <a:buFont typeface="Wingdings" pitchFamily="2" charset="2"/>
              <a:buChar char="q"/>
              <a:tabLst>
                <a:tab pos="354965" algn="l"/>
                <a:tab pos="355600" algn="l"/>
              </a:tabLst>
            </a:pPr>
            <a:r>
              <a:rPr lang="en-IN" sz="2800" spc="-15" dirty="0" smtClean="0">
                <a:cs typeface="Calibri" panose="020F0502020204030204"/>
              </a:rPr>
              <a:t>It</a:t>
            </a:r>
            <a:r>
              <a:rPr lang="en-IN" sz="2800" b="1" spc="-15" dirty="0" smtClean="0">
                <a:solidFill>
                  <a:srgbClr val="C00000"/>
                </a:solidFill>
                <a:cs typeface="Calibri" panose="020F0502020204030204"/>
              </a:rPr>
              <a:t> </a:t>
            </a:r>
            <a:r>
              <a:rPr lang="en-IN" sz="2800" dirty="0" smtClean="0">
                <a:cs typeface="Calibri" panose="020F0502020204030204"/>
              </a:rPr>
              <a:t>is </a:t>
            </a:r>
            <a:r>
              <a:rPr lang="en-IN" sz="2800" dirty="0">
                <a:cs typeface="Calibri" panose="020F0502020204030204"/>
              </a:rPr>
              <a:t>the </a:t>
            </a:r>
            <a:r>
              <a:rPr lang="en-IN" sz="2800" spc="-5" dirty="0">
                <a:cs typeface="Calibri" panose="020F0502020204030204"/>
              </a:rPr>
              <a:t>leading cause of  </a:t>
            </a:r>
            <a:r>
              <a:rPr lang="en-IN" sz="2800" spc="-20" dirty="0">
                <a:cs typeface="Calibri" panose="020F0502020204030204"/>
              </a:rPr>
              <a:t>food </a:t>
            </a:r>
            <a:r>
              <a:rPr lang="en-IN" sz="2800" spc="-10" dirty="0">
                <a:cs typeface="Calibri" panose="020F0502020204030204"/>
              </a:rPr>
              <a:t>allergy </a:t>
            </a:r>
            <a:r>
              <a:rPr lang="en-IN" sz="2800" dirty="0">
                <a:cs typeface="Calibri" panose="020F0502020204030204"/>
              </a:rPr>
              <a:t>in </a:t>
            </a:r>
            <a:r>
              <a:rPr lang="en-IN" sz="2800" spc="-15" dirty="0">
                <a:cs typeface="Calibri" panose="020F0502020204030204"/>
              </a:rPr>
              <a:t>infants </a:t>
            </a:r>
            <a:r>
              <a:rPr lang="en-IN" sz="2800" dirty="0">
                <a:cs typeface="Calibri" panose="020F0502020204030204"/>
              </a:rPr>
              <a:t>and </a:t>
            </a:r>
            <a:r>
              <a:rPr lang="en-IN" sz="2800" spc="-10" dirty="0">
                <a:cs typeface="Calibri" panose="020F0502020204030204"/>
              </a:rPr>
              <a:t>young children  younger </a:t>
            </a:r>
            <a:r>
              <a:rPr lang="en-IN" sz="2800" dirty="0">
                <a:cs typeface="Calibri" panose="020F0502020204030204"/>
              </a:rPr>
              <a:t>than 3</a:t>
            </a:r>
            <a:r>
              <a:rPr lang="en-IN" sz="2800" spc="15" dirty="0">
                <a:cs typeface="Calibri" panose="020F0502020204030204"/>
              </a:rPr>
              <a:t> </a:t>
            </a:r>
            <a:r>
              <a:rPr lang="en-IN" sz="2800" spc="-20" dirty="0">
                <a:cs typeface="Calibri" panose="020F0502020204030204"/>
              </a:rPr>
              <a:t>years.</a:t>
            </a:r>
            <a:endParaRPr lang="en-IN" sz="28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4038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845565"/>
            <a:ext cx="8534400" cy="35759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07010" indent="-342900">
              <a:lnSpc>
                <a:spcPct val="100000"/>
              </a:lnSpc>
              <a:spcBef>
                <a:spcPts val="105"/>
              </a:spcBef>
              <a:buFont typeface="Arial" panose="020B0604020202020204"/>
              <a:buChar char="•"/>
              <a:tabLst>
                <a:tab pos="354965" algn="l"/>
                <a:tab pos="355600" algn="l"/>
                <a:tab pos="3054985" algn="l"/>
              </a:tabLst>
            </a:pPr>
            <a:r>
              <a:rPr sz="32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Without an </a:t>
            </a:r>
            <a:r>
              <a:rPr sz="32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appropriate </a:t>
            </a: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diagnostic</a:t>
            </a:r>
            <a:r>
              <a:rPr sz="3200" b="1" spc="-14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US" sz="3200" b="1" spc="-140" dirty="0" smtClean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 smtClean="0">
                <a:latin typeface="Calibri" panose="020F0502020204030204"/>
                <a:cs typeface="Calibri" panose="020F0502020204030204"/>
              </a:rPr>
              <a:t>workup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, </a:t>
            </a:r>
            <a:r>
              <a:rPr sz="3200" spc="-10" dirty="0" smtClean="0">
                <a:latin typeface="Calibri" panose="020F0502020204030204"/>
                <a:cs typeface="Calibri" panose="020F0502020204030204"/>
              </a:rPr>
              <a:t>there </a:t>
            </a:r>
            <a:r>
              <a:rPr sz="3200" dirty="0">
                <a:latin typeface="Calibri" panose="020F0502020204030204"/>
                <a:cs typeface="Calibri" panose="020F0502020204030204"/>
              </a:rPr>
              <a:t>is a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high </a:t>
            </a:r>
            <a:r>
              <a:rPr sz="3200" dirty="0">
                <a:latin typeface="Calibri" panose="020F0502020204030204"/>
                <a:cs typeface="Calibri" panose="020F0502020204030204"/>
              </a:rPr>
              <a:t>risk of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both </a:t>
            </a:r>
            <a:r>
              <a:rPr sz="3200" spc="-15" dirty="0" smtClean="0">
                <a:latin typeface="Calibri" panose="020F0502020204030204"/>
                <a:cs typeface="Calibri" panose="020F0502020204030204"/>
              </a:rPr>
              <a:t>over </a:t>
            </a:r>
            <a:r>
              <a:rPr sz="3200" dirty="0" smtClean="0">
                <a:latin typeface="Calibri" panose="020F0502020204030204"/>
                <a:cs typeface="Calibri" panose="020F0502020204030204"/>
              </a:rPr>
              <a:t>and  </a:t>
            </a:r>
            <a:r>
              <a:rPr sz="3200" spc="-10" dirty="0" smtClean="0">
                <a:latin typeface="Calibri" panose="020F0502020204030204"/>
                <a:cs typeface="Calibri" panose="020F0502020204030204"/>
              </a:rPr>
              <a:t>under</a:t>
            </a:r>
            <a:r>
              <a:rPr lang="en-US" sz="3200" spc="-10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 smtClean="0">
                <a:latin typeface="Calibri" panose="020F0502020204030204"/>
                <a:cs typeface="Calibri" panose="020F0502020204030204"/>
              </a:rPr>
              <a:t>diagnosi</a:t>
            </a:r>
            <a:r>
              <a:rPr lang="en-US" sz="3200" spc="-10" dirty="0" smtClean="0">
                <a:latin typeface="Calibri" panose="020F0502020204030204"/>
                <a:cs typeface="Calibri" panose="020F0502020204030204"/>
              </a:rPr>
              <a:t>s </a:t>
            </a:r>
            <a:r>
              <a:rPr sz="3200" dirty="0" smtClean="0">
                <a:latin typeface="Calibri" panose="020F0502020204030204"/>
                <a:cs typeface="Calibri" panose="020F0502020204030204"/>
              </a:rPr>
              <a:t>and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thus </a:t>
            </a:r>
            <a:r>
              <a:rPr sz="3200" spc="-10" dirty="0" smtClean="0">
                <a:latin typeface="Calibri" panose="020F0502020204030204"/>
                <a:cs typeface="Calibri" panose="020F0502020204030204"/>
              </a:rPr>
              <a:t>over </a:t>
            </a:r>
            <a:r>
              <a:rPr sz="3200" dirty="0">
                <a:latin typeface="Calibri" panose="020F0502020204030204"/>
                <a:cs typeface="Calibri" panose="020F0502020204030204"/>
              </a:rPr>
              <a:t>and  </a:t>
            </a:r>
            <a:r>
              <a:rPr sz="3200" spc="-10" dirty="0" smtClean="0">
                <a:latin typeface="Calibri" panose="020F0502020204030204"/>
                <a:cs typeface="Calibri" panose="020F0502020204030204"/>
              </a:rPr>
              <a:t>under</a:t>
            </a:r>
            <a:r>
              <a:rPr lang="en-US" sz="3200" spc="-10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 smtClean="0">
                <a:latin typeface="Calibri" panose="020F0502020204030204"/>
                <a:cs typeface="Calibri" panose="020F0502020204030204"/>
              </a:rPr>
              <a:t>treatment.</a:t>
            </a:r>
            <a:endParaRPr lang="en-US" sz="3200" spc="-10" dirty="0" smtClean="0">
              <a:latin typeface="Calibri" panose="020F0502020204030204"/>
              <a:cs typeface="Calibri" panose="020F0502020204030204"/>
            </a:endParaRPr>
          </a:p>
          <a:p>
            <a:pPr marL="355600" marR="207010" indent="-342900">
              <a:lnSpc>
                <a:spcPct val="100000"/>
              </a:lnSpc>
              <a:spcBef>
                <a:spcPts val="105"/>
              </a:spcBef>
              <a:buFont typeface="Arial" panose="020B0604020202020204"/>
              <a:buChar char="•"/>
              <a:tabLst>
                <a:tab pos="354965" algn="l"/>
                <a:tab pos="355600" algn="l"/>
                <a:tab pos="3054985" algn="l"/>
              </a:tabLst>
            </a:pPr>
            <a:endParaRPr sz="3200" dirty="0">
              <a:latin typeface="Calibri" panose="020F0502020204030204"/>
              <a:cs typeface="Calibri" panose="020F0502020204030204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 panose="020F0502020204030204"/>
                <a:cs typeface="Calibri" panose="020F0502020204030204"/>
              </a:rPr>
              <a:t>A </a:t>
            </a:r>
            <a:r>
              <a:rPr sz="32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correct </a:t>
            </a:r>
            <a:r>
              <a:rPr sz="32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diagnosis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allows </a:t>
            </a:r>
            <a:r>
              <a:rPr sz="3200" dirty="0">
                <a:latin typeface="Calibri" panose="020F0502020204030204"/>
                <a:cs typeface="Calibri" panose="020F0502020204030204"/>
              </a:rPr>
              <a:t>the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appropriate 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diet 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to </a:t>
            </a:r>
            <a:r>
              <a:rPr sz="3200" dirty="0">
                <a:latin typeface="Calibri" panose="020F0502020204030204"/>
                <a:cs typeface="Calibri" panose="020F0502020204030204"/>
              </a:rPr>
              <a:t>be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given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to </a:t>
            </a:r>
            <a:r>
              <a:rPr sz="3200" spc="-25" dirty="0">
                <a:latin typeface="Calibri" panose="020F0502020204030204"/>
                <a:cs typeface="Calibri" panose="020F0502020204030204"/>
              </a:rPr>
              <a:t>affected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infants, </a:t>
            </a:r>
            <a:r>
              <a:rPr sz="3200" dirty="0">
                <a:latin typeface="Calibri" panose="020F0502020204030204"/>
                <a:cs typeface="Calibri" panose="020F0502020204030204"/>
              </a:rPr>
              <a:t>thus 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supporting normal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growth </a:t>
            </a:r>
            <a:r>
              <a:rPr sz="3200" dirty="0">
                <a:latin typeface="Calibri" panose="020F0502020204030204"/>
                <a:cs typeface="Calibri" panose="020F0502020204030204"/>
              </a:rPr>
              <a:t>and</a:t>
            </a:r>
            <a:r>
              <a:rPr sz="320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development.</a:t>
            </a:r>
            <a:endParaRPr sz="32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67798" y="5523668"/>
            <a:ext cx="2656379" cy="703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24091" y="5570626"/>
            <a:ext cx="21361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r>
              <a:rPr sz="3200" b="1" spc="-3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n</a:t>
            </a:r>
            <a:r>
              <a:rPr sz="32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3200" b="1" spc="-3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r</a:t>
            </a:r>
            <a:r>
              <a:rPr sz="32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oduct</a:t>
            </a:r>
            <a:r>
              <a:rPr sz="32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r>
              <a:rPr sz="32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on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8200" y="4876800"/>
            <a:ext cx="2667000" cy="160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ángulo 47"/>
          <p:cNvSpPr/>
          <p:nvPr/>
        </p:nvSpPr>
        <p:spPr bwMode="auto">
          <a:xfrm>
            <a:off x="1869282" y="2768408"/>
            <a:ext cx="4641056" cy="1079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1006475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0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1" name="Título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Classification of Adverse Reactions to Food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3078435" y="1687320"/>
            <a:ext cx="3168650" cy="649288"/>
          </a:xfrm>
          <a:prstGeom prst="flowChartAlternateProcess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lIns="91404" tIns="45702" rIns="91404" bIns="4570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Reaction to Food</a:t>
            </a:r>
          </a:p>
        </p:txBody>
      </p:sp>
      <p:grpSp>
        <p:nvGrpSpPr>
          <p:cNvPr id="34" name="33 Grupo"/>
          <p:cNvGrpSpPr>
            <a:grpSpLocks/>
          </p:cNvGrpSpPr>
          <p:nvPr/>
        </p:nvGrpSpPr>
        <p:grpSpPr bwMode="auto">
          <a:xfrm>
            <a:off x="4230960" y="4063808"/>
            <a:ext cx="4500563" cy="792162"/>
            <a:chOff x="4355976" y="4005064"/>
            <a:chExt cx="4500687" cy="792088"/>
          </a:xfrm>
        </p:grpSpPr>
        <p:sp>
          <p:nvSpPr>
            <p:cNvPr id="25619" name="AutoShape 11"/>
            <p:cNvSpPr>
              <a:spLocks noChangeArrowheads="1"/>
            </p:cNvSpPr>
            <p:nvPr/>
          </p:nvSpPr>
          <p:spPr bwMode="auto">
            <a:xfrm>
              <a:off x="4355976" y="4339390"/>
              <a:ext cx="1368424" cy="457455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lIns="91404" tIns="45702" rIns="91404" bIns="45702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Enzymatic</a:t>
              </a:r>
            </a:p>
          </p:txBody>
        </p:sp>
        <p:sp>
          <p:nvSpPr>
            <p:cNvPr id="25620" name="AutoShape 12"/>
            <p:cNvSpPr>
              <a:spLocks noChangeArrowheads="1"/>
            </p:cNvSpPr>
            <p:nvPr/>
          </p:nvSpPr>
          <p:spPr bwMode="auto">
            <a:xfrm>
              <a:off x="5831632" y="4339405"/>
              <a:ext cx="1728191" cy="457747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lIns="91404" tIns="45702" rIns="91404" bIns="45702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Pharmacologic</a:t>
              </a:r>
            </a:p>
          </p:txBody>
        </p:sp>
        <p:sp>
          <p:nvSpPr>
            <p:cNvPr id="25621" name="AutoShape 13"/>
            <p:cNvSpPr>
              <a:spLocks noChangeArrowheads="1"/>
            </p:cNvSpPr>
            <p:nvPr/>
          </p:nvSpPr>
          <p:spPr bwMode="auto">
            <a:xfrm>
              <a:off x="7668344" y="4339405"/>
              <a:ext cx="1188319" cy="457747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lIns="91404" tIns="45702" rIns="91404" bIns="45702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Other</a:t>
              </a:r>
            </a:p>
          </p:txBody>
        </p:sp>
        <p:sp>
          <p:nvSpPr>
            <p:cNvPr id="42" name="Flecha abajo 41"/>
            <p:cNvSpPr/>
            <p:nvPr/>
          </p:nvSpPr>
          <p:spPr bwMode="auto">
            <a:xfrm>
              <a:off x="4925905" y="4005064"/>
              <a:ext cx="215906" cy="215880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64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0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lecha abajo 42"/>
            <p:cNvSpPr/>
            <p:nvPr/>
          </p:nvSpPr>
          <p:spPr bwMode="auto">
            <a:xfrm>
              <a:off x="6580125" y="4005064"/>
              <a:ext cx="215906" cy="215880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64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0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lecha abajo 43"/>
            <p:cNvSpPr/>
            <p:nvPr/>
          </p:nvSpPr>
          <p:spPr bwMode="auto">
            <a:xfrm>
              <a:off x="8158144" y="4005064"/>
              <a:ext cx="215906" cy="215880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64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0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25 Grupo"/>
          <p:cNvGrpSpPr>
            <a:grpSpLocks/>
          </p:cNvGrpSpPr>
          <p:nvPr/>
        </p:nvGrpSpPr>
        <p:grpSpPr bwMode="auto">
          <a:xfrm>
            <a:off x="1062310" y="1687320"/>
            <a:ext cx="1908175" cy="647700"/>
            <a:chOff x="1187624" y="1628800"/>
            <a:chExt cx="1908249" cy="648072"/>
          </a:xfrm>
        </p:grpSpPr>
        <p:sp>
          <p:nvSpPr>
            <p:cNvPr id="11" name="AutoShape 5"/>
            <p:cNvSpPr>
              <a:spLocks noChangeArrowheads="1"/>
            </p:cNvSpPr>
            <p:nvPr/>
          </p:nvSpPr>
          <p:spPr bwMode="auto">
            <a:xfrm>
              <a:off x="1187624" y="1628800"/>
              <a:ext cx="1584386" cy="648072"/>
            </a:xfrm>
            <a:prstGeom prst="flowChartAlternateProcess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91404" tIns="45702" rIns="91404" bIns="45702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600" b="1" dirty="0">
                  <a:solidFill>
                    <a:srgbClr val="00499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Nontoxic</a:t>
              </a:r>
            </a:p>
          </p:txBody>
        </p:sp>
        <p:sp>
          <p:nvSpPr>
            <p:cNvPr id="25618" name="Flecha abajo 44"/>
            <p:cNvSpPr>
              <a:spLocks noChangeArrowheads="1"/>
            </p:cNvSpPr>
            <p:nvPr/>
          </p:nvSpPr>
          <p:spPr bwMode="auto">
            <a:xfrm rot="5400000">
              <a:off x="2879849" y="1844824"/>
              <a:ext cx="216024" cy="21602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tx2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6475" fontAlgn="base">
                <a:spcBef>
                  <a:spcPct val="0"/>
                </a:spcBef>
                <a:spcAft>
                  <a:spcPct val="0"/>
                </a:spcAft>
              </a:pPr>
              <a:endParaRPr lang="es-ES" sz="20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32 Grupo"/>
          <p:cNvGrpSpPr>
            <a:grpSpLocks/>
          </p:cNvGrpSpPr>
          <p:nvPr/>
        </p:nvGrpSpPr>
        <p:grpSpPr bwMode="auto">
          <a:xfrm>
            <a:off x="6355035" y="1687320"/>
            <a:ext cx="1908175" cy="647700"/>
            <a:chOff x="6480324" y="1628800"/>
            <a:chExt cx="1908248" cy="648072"/>
          </a:xfrm>
        </p:grpSpPr>
        <p:sp>
          <p:nvSpPr>
            <p:cNvPr id="25615" name="AutoShape 6"/>
            <p:cNvSpPr>
              <a:spLocks noChangeArrowheads="1"/>
            </p:cNvSpPr>
            <p:nvPr/>
          </p:nvSpPr>
          <p:spPr bwMode="auto">
            <a:xfrm>
              <a:off x="6804248" y="1628800"/>
              <a:ext cx="1584324" cy="648072"/>
            </a:xfrm>
            <a:prstGeom prst="flowChartAlternateProcess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04" tIns="45702" rIns="91404" bIns="45702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Toxic</a:t>
              </a:r>
            </a:p>
          </p:txBody>
        </p:sp>
        <p:sp>
          <p:nvSpPr>
            <p:cNvPr id="25616" name="Flecha abajo 45"/>
            <p:cNvSpPr>
              <a:spLocks noChangeArrowheads="1"/>
            </p:cNvSpPr>
            <p:nvPr/>
          </p:nvSpPr>
          <p:spPr bwMode="auto">
            <a:xfrm rot="-5400000">
              <a:off x="6480324" y="1844824"/>
              <a:ext cx="216024" cy="21602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tx2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6475" fontAlgn="base">
                <a:spcBef>
                  <a:spcPct val="0"/>
                </a:spcBef>
                <a:spcAft>
                  <a:spcPct val="0"/>
                </a:spcAft>
              </a:pPr>
              <a:endParaRPr lang="es-ES" sz="20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610" name="AutoShape 8"/>
          <p:cNvSpPr>
            <a:spLocks noChangeArrowheads="1"/>
          </p:cNvSpPr>
          <p:nvPr/>
        </p:nvSpPr>
        <p:spPr bwMode="auto">
          <a:xfrm>
            <a:off x="4231097" y="3200201"/>
            <a:ext cx="4463913" cy="720086"/>
          </a:xfrm>
          <a:prstGeom prst="flowChartAlternateProcess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lIns="91404" tIns="45702" rIns="91404" bIns="4570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Non-Immune–Mediated Reaction</a:t>
            </a:r>
            <a:r>
              <a:rPr lang="en-GB" sz="1400" b="1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endParaRPr lang="en-GB" sz="1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(Food Intolerance)</a:t>
            </a:r>
          </a:p>
        </p:txBody>
      </p:sp>
      <p:sp>
        <p:nvSpPr>
          <p:cNvPr id="40" name="Flecha abajo 39"/>
          <p:cNvSpPr/>
          <p:nvPr/>
        </p:nvSpPr>
        <p:spPr bwMode="auto">
          <a:xfrm>
            <a:off x="1716360" y="2876549"/>
            <a:ext cx="210312" cy="249839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1006475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0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Flecha abajo 46"/>
          <p:cNvSpPr/>
          <p:nvPr/>
        </p:nvSpPr>
        <p:spPr bwMode="auto">
          <a:xfrm>
            <a:off x="6453460" y="2768408"/>
            <a:ext cx="215900" cy="360362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1006475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0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ángulo 48"/>
          <p:cNvSpPr/>
          <p:nvPr/>
        </p:nvSpPr>
        <p:spPr bwMode="auto">
          <a:xfrm>
            <a:off x="1766888" y="2408044"/>
            <a:ext cx="106152" cy="4685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1006475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0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4230960" y="5008132"/>
            <a:ext cx="14397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ü"/>
            </a:pPr>
            <a:r>
              <a:rPr lang="en-GB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to lack of particular enzyme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5706575" y="5008132"/>
            <a:ext cx="134370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ü"/>
            </a:pPr>
            <a:r>
              <a:rPr lang="en-GB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to components of the trigger food</a:t>
            </a:r>
          </a:p>
        </p:txBody>
      </p:sp>
      <p:grpSp>
        <p:nvGrpSpPr>
          <p:cNvPr id="35" name="30 Grupo"/>
          <p:cNvGrpSpPr>
            <a:grpSpLocks/>
          </p:cNvGrpSpPr>
          <p:nvPr/>
        </p:nvGrpSpPr>
        <p:grpSpPr bwMode="auto">
          <a:xfrm>
            <a:off x="414610" y="5000432"/>
            <a:ext cx="3311525" cy="830997"/>
            <a:chOff x="539552" y="4941168"/>
            <a:chExt cx="3312368" cy="832529"/>
          </a:xfrm>
        </p:grpSpPr>
        <p:sp>
          <p:nvSpPr>
            <p:cNvPr id="36" name="Text Box 27"/>
            <p:cNvSpPr txBox="1">
              <a:spLocks noChangeArrowheads="1"/>
            </p:cNvSpPr>
            <p:nvPr/>
          </p:nvSpPr>
          <p:spPr bwMode="auto">
            <a:xfrm>
              <a:off x="539552" y="4941168"/>
              <a:ext cx="1440160" cy="832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71450" indent="-171450" fontAlgn="base">
                <a:spcBef>
                  <a:spcPct val="50000"/>
                </a:spcBef>
                <a:spcAft>
                  <a:spcPct val="0"/>
                </a:spcAft>
                <a:buClr>
                  <a:srgbClr val="FF6600"/>
                </a:buClr>
                <a:buFont typeface="Wingdings" pitchFamily="2" charset="2"/>
                <a:buChar char="ü"/>
              </a:pPr>
              <a:r>
                <a:rPr lang="en-GB" sz="1200" dirty="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Immediate </a:t>
              </a:r>
              <a:br>
                <a:rPr lang="en-GB" sz="1200" dirty="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200" dirty="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food allergy</a:t>
              </a:r>
            </a:p>
            <a:p>
              <a:pPr marL="171450" indent="-171450" fontAlgn="base">
                <a:spcBef>
                  <a:spcPct val="50000"/>
                </a:spcBef>
                <a:spcAft>
                  <a:spcPct val="0"/>
                </a:spcAft>
                <a:buClr>
                  <a:srgbClr val="FF6600"/>
                </a:buClr>
                <a:buFont typeface="Wingdings" pitchFamily="2" charset="2"/>
                <a:buChar char="ü"/>
              </a:pPr>
              <a:r>
                <a:rPr lang="en-GB" sz="1200" dirty="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Oral allergy </a:t>
              </a:r>
              <a:br>
                <a:rPr lang="en-GB" sz="1200" dirty="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200" dirty="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syndrome</a:t>
              </a:r>
            </a:p>
          </p:txBody>
        </p:sp>
        <p:sp>
          <p:nvSpPr>
            <p:cNvPr id="37" name="Text Box 28"/>
            <p:cNvSpPr txBox="1">
              <a:spLocks noChangeArrowheads="1"/>
            </p:cNvSpPr>
            <p:nvPr/>
          </p:nvSpPr>
          <p:spPr bwMode="auto">
            <a:xfrm>
              <a:off x="2123728" y="4941168"/>
              <a:ext cx="1728192" cy="832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71450" indent="-171450" fontAlgn="base">
                <a:spcBef>
                  <a:spcPct val="50000"/>
                </a:spcBef>
                <a:spcAft>
                  <a:spcPct val="0"/>
                </a:spcAft>
                <a:buClr>
                  <a:srgbClr val="FF6600"/>
                </a:buClr>
                <a:buFont typeface="Wingdings" pitchFamily="2" charset="2"/>
                <a:buChar char="ü"/>
              </a:pPr>
              <a:r>
                <a:rPr lang="en-GB" sz="1200" dirty="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Food protein </a:t>
              </a:r>
              <a:br>
                <a:rPr lang="en-GB" sz="1200" dirty="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200" dirty="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enteropathies</a:t>
              </a:r>
            </a:p>
            <a:p>
              <a:pPr marL="171450" indent="-171450" fontAlgn="base">
                <a:spcBef>
                  <a:spcPct val="50000"/>
                </a:spcBef>
                <a:spcAft>
                  <a:spcPct val="0"/>
                </a:spcAft>
                <a:buClr>
                  <a:srgbClr val="FF6600"/>
                </a:buClr>
                <a:buFont typeface="Wingdings" pitchFamily="2" charset="2"/>
                <a:buChar char="ü"/>
              </a:pPr>
              <a:r>
                <a:rPr lang="en-GB" sz="1200" dirty="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Eosinophilic </a:t>
              </a:r>
              <a:br>
                <a:rPr lang="en-GB" sz="1200" dirty="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200" dirty="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gastroenteropathies</a:t>
              </a:r>
            </a:p>
          </p:txBody>
        </p:sp>
      </p:grpSp>
      <p:grpSp>
        <p:nvGrpSpPr>
          <p:cNvPr id="38" name="27 Grupo"/>
          <p:cNvGrpSpPr>
            <a:grpSpLocks/>
          </p:cNvGrpSpPr>
          <p:nvPr/>
        </p:nvGrpSpPr>
        <p:grpSpPr bwMode="auto">
          <a:xfrm>
            <a:off x="414610" y="4063808"/>
            <a:ext cx="3348038" cy="792162"/>
            <a:chOff x="539552" y="4005064"/>
            <a:chExt cx="3348533" cy="791781"/>
          </a:xfrm>
        </p:grpSpPr>
        <p:sp>
          <p:nvSpPr>
            <p:cNvPr id="45" name="AutoShape 14"/>
            <p:cNvSpPr>
              <a:spLocks noChangeArrowheads="1"/>
            </p:cNvSpPr>
            <p:nvPr/>
          </p:nvSpPr>
          <p:spPr bwMode="auto">
            <a:xfrm>
              <a:off x="539552" y="4339390"/>
              <a:ext cx="1439861" cy="457455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lIns="91404" tIns="45702" rIns="91404" bIns="45702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IgE</a:t>
              </a:r>
              <a:r>
                <a:rPr lang="en-GB" sz="1400" b="1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-mediated</a:t>
              </a:r>
            </a:p>
          </p:txBody>
        </p:sp>
        <p:sp>
          <p:nvSpPr>
            <p:cNvPr id="46" name="AutoShape 15"/>
            <p:cNvSpPr>
              <a:spLocks noChangeArrowheads="1"/>
            </p:cNvSpPr>
            <p:nvPr/>
          </p:nvSpPr>
          <p:spPr bwMode="auto">
            <a:xfrm>
              <a:off x="2123728" y="4338917"/>
              <a:ext cx="1764357" cy="457905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lIns="91404" tIns="45702" rIns="91404" bIns="45702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srgbClr val="F15A2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Non-</a:t>
              </a:r>
              <a:r>
                <a:rPr lang="en-GB" sz="1400" b="1" dirty="0" err="1">
                  <a:solidFill>
                    <a:srgbClr val="F15A2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IgE</a:t>
              </a:r>
              <a:r>
                <a:rPr lang="en-GB" sz="1400" b="1" dirty="0">
                  <a:solidFill>
                    <a:srgbClr val="F15A2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mediated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100" b="1" dirty="0">
                  <a:solidFill>
                    <a:srgbClr val="F15A2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GB" sz="1100" b="1" dirty="0" err="1">
                  <a:solidFill>
                    <a:srgbClr val="F15A2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eg</a:t>
              </a:r>
              <a:r>
                <a:rPr lang="en-GB" sz="1100" b="1" dirty="0">
                  <a:solidFill>
                    <a:srgbClr val="F15A2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T cell–mediated)</a:t>
              </a:r>
            </a:p>
          </p:txBody>
        </p:sp>
        <p:sp>
          <p:nvSpPr>
            <p:cNvPr id="50" name="Flecha abajo 38"/>
            <p:cNvSpPr/>
            <p:nvPr/>
          </p:nvSpPr>
          <p:spPr bwMode="auto">
            <a:xfrm>
              <a:off x="1150830" y="4005064"/>
              <a:ext cx="215932" cy="215796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64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0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lecha abajo 40"/>
            <p:cNvSpPr/>
            <p:nvPr/>
          </p:nvSpPr>
          <p:spPr bwMode="auto">
            <a:xfrm>
              <a:off x="2897339" y="4005064"/>
              <a:ext cx="215932" cy="215796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64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0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AutoShape 7"/>
          <p:cNvSpPr>
            <a:spLocks noChangeArrowheads="1"/>
          </p:cNvSpPr>
          <p:nvPr/>
        </p:nvSpPr>
        <p:spPr bwMode="auto">
          <a:xfrm>
            <a:off x="343173" y="3200201"/>
            <a:ext cx="3455933" cy="720732"/>
          </a:xfrm>
          <a:prstGeom prst="flowChartAlternateProcess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lIns="91404" tIns="45702" rIns="91404" bIns="4570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Immune-Mediated Reaction</a:t>
            </a:r>
            <a:r>
              <a:rPr lang="en-GB" sz="1400" b="1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(Food Allergy)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230555" y="6170599"/>
            <a:ext cx="6583443" cy="68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IgE</a:t>
            </a:r>
            <a:r>
              <a:rPr lang="en-US" sz="8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=immunoglobulin E.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1. Burks AW, et al. </a:t>
            </a:r>
            <a:r>
              <a:rPr lang="en-US" sz="800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Pediatrics. </a:t>
            </a:r>
            <a:r>
              <a:rPr lang="en-US" sz="8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2011;128(5):955-965.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2. Burks AW, et al. </a:t>
            </a:r>
            <a:r>
              <a:rPr lang="en-US" sz="800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J Allergy Clin Immunol. </a:t>
            </a:r>
            <a:r>
              <a:rPr lang="en-US" sz="8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2012;129(4):906-920.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3. </a:t>
            </a:r>
            <a:r>
              <a:rPr lang="en-US" sz="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Spergel</a:t>
            </a:r>
            <a:r>
              <a:rPr lang="en-US" sz="8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 JM. </a:t>
            </a:r>
            <a:r>
              <a:rPr lang="en-US" sz="800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Allergy Asthma Clin Immunol</a:t>
            </a:r>
            <a:r>
              <a:rPr lang="en-US" sz="8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. 2006;2(2):78-85.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7291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2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41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44" dur="indefinite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47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50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53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56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25610" grpId="0" animBg="1"/>
      <p:bldP spid="25610" grpId="1" animBg="1"/>
      <p:bldP spid="40" grpId="0" animBg="1"/>
      <p:bldP spid="47" grpId="0" animBg="1"/>
      <p:bldP spid="47" grpId="1" animBg="1"/>
      <p:bldP spid="49" grpId="0" animBg="1"/>
      <p:bldP spid="30" grpId="0"/>
      <p:bldP spid="30" grpId="1"/>
      <p:bldP spid="32" grpId="0"/>
      <p:bldP spid="32" grpId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80461" y="20815"/>
            <a:ext cx="8289440" cy="1206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14600" y="275972"/>
            <a:ext cx="354837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5" dirty="0">
                <a:latin typeface="Calibri" panose="020F0502020204030204"/>
                <a:cs typeface="Calibri" panose="020F0502020204030204"/>
              </a:rPr>
              <a:t>EPIDEMIOLOGY</a:t>
            </a:r>
            <a:endParaRPr sz="44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400" y="1253240"/>
            <a:ext cx="8610600" cy="5344668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33020">
              <a:lnSpc>
                <a:spcPts val="3240"/>
              </a:lnSpc>
              <a:spcBef>
                <a:spcPts val="505"/>
              </a:spcBef>
              <a:tabLst>
                <a:tab pos="440690" algn="l"/>
                <a:tab pos="441325" algn="l"/>
              </a:tabLst>
            </a:pPr>
            <a:r>
              <a:rPr lang="en-US" sz="2800" dirty="0" err="1" smtClean="0">
                <a:latin typeface="Calibri" panose="020F0502020204030204"/>
                <a:cs typeface="Calibri" panose="020F0502020204030204"/>
              </a:rPr>
              <a:t>Upto</a:t>
            </a:r>
            <a:r>
              <a:rPr lang="en-US" sz="2800" dirty="0" smtClean="0">
                <a:latin typeface="Calibri" panose="020F0502020204030204"/>
                <a:cs typeface="Calibri" panose="020F0502020204030204"/>
              </a:rPr>
              <a:t>  6 % of the children experience  food allergic reactions  in first 3yrs of life</a:t>
            </a:r>
          </a:p>
          <a:p>
            <a:pPr marL="12700" marR="33020">
              <a:lnSpc>
                <a:spcPts val="3240"/>
              </a:lnSpc>
              <a:spcBef>
                <a:spcPts val="505"/>
              </a:spcBef>
              <a:tabLst>
                <a:tab pos="440690" algn="l"/>
                <a:tab pos="441325" algn="l"/>
              </a:tabLst>
            </a:pP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355600" marR="5080" indent="-342900">
              <a:lnSpc>
                <a:spcPts val="3240"/>
              </a:lnSpc>
              <a:spcBef>
                <a:spcPts val="72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800" spc="-60" dirty="0" smtClean="0">
                <a:latin typeface="Calibri" panose="020F0502020204030204"/>
                <a:cs typeface="Calibri" panose="020F0502020204030204"/>
              </a:rPr>
              <a:t>CMP</a:t>
            </a:r>
            <a:r>
              <a:rPr lang="en-US" sz="2800" spc="-60" dirty="0" smtClean="0">
                <a:latin typeface="Calibri" panose="020F0502020204030204"/>
                <a:cs typeface="Calibri" panose="020F0502020204030204"/>
              </a:rPr>
              <a:t>A </a:t>
            </a:r>
            <a:r>
              <a:rPr sz="2800" spc="-5" dirty="0" smtClean="0">
                <a:latin typeface="Calibri" panose="020F0502020204030204"/>
                <a:cs typeface="Calibri" panose="020F0502020204030204"/>
              </a:rPr>
              <a:t>seem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to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peak </a:t>
            </a:r>
            <a:r>
              <a:rPr sz="2800" dirty="0">
                <a:latin typeface="Calibri" panose="020F0502020204030204"/>
                <a:cs typeface="Calibri" panose="020F0502020204030204"/>
              </a:rPr>
              <a:t>in the </a:t>
            </a:r>
            <a:r>
              <a:rPr sz="28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2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first </a:t>
            </a:r>
            <a:r>
              <a:rPr sz="2800" b="1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year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of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life, </a:t>
            </a:r>
            <a:r>
              <a:rPr sz="2800" dirty="0">
                <a:latin typeface="Calibri" panose="020F0502020204030204"/>
                <a:cs typeface="Calibri" panose="020F0502020204030204"/>
              </a:rPr>
              <a:t>with a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prevalence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of 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approximately </a:t>
            </a:r>
            <a:r>
              <a:rPr sz="28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2% </a:t>
            </a:r>
            <a:r>
              <a:rPr sz="28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to </a:t>
            </a:r>
            <a:r>
              <a:rPr sz="28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3% </a:t>
            </a:r>
            <a:r>
              <a:rPr lang="en-US" sz="2800" dirty="0" smtClean="0">
                <a:latin typeface="Calibri" panose="020F0502020204030204"/>
                <a:cs typeface="Calibri" panose="020F0502020204030204"/>
              </a:rPr>
              <a:t>of total food allergy</a:t>
            </a: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355600" marR="614045" indent="-342900">
              <a:lnSpc>
                <a:spcPts val="3240"/>
              </a:lnSpc>
              <a:spcBef>
                <a:spcPts val="72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This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prevalence </a:t>
            </a:r>
            <a:r>
              <a:rPr sz="2800" dirty="0">
                <a:latin typeface="Calibri" panose="020F0502020204030204"/>
                <a:cs typeface="Calibri" panose="020F0502020204030204"/>
              </a:rPr>
              <a:t>then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falls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to </a:t>
            </a:r>
            <a:r>
              <a:rPr sz="28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&lt;1% </a:t>
            </a:r>
            <a:r>
              <a:rPr sz="2800" dirty="0">
                <a:latin typeface="Calibri" panose="020F0502020204030204"/>
                <a:cs typeface="Calibri" panose="020F0502020204030204"/>
              </a:rPr>
              <a:t>in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children </a:t>
            </a:r>
            <a:r>
              <a:rPr sz="2800" dirty="0">
                <a:latin typeface="Calibri" panose="020F0502020204030204"/>
                <a:cs typeface="Calibri" panose="020F0502020204030204"/>
              </a:rPr>
              <a:t>6 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years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of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age </a:t>
            </a:r>
            <a:r>
              <a:rPr sz="2800" dirty="0">
                <a:latin typeface="Calibri" panose="020F0502020204030204"/>
                <a:cs typeface="Calibri" panose="020F0502020204030204"/>
              </a:rPr>
              <a:t>and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older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 smtClean="0">
                <a:latin typeface="Calibri" panose="020F0502020204030204"/>
                <a:cs typeface="Calibri" panose="020F0502020204030204"/>
              </a:rPr>
              <a:t>.</a:t>
            </a:r>
            <a:endParaRPr lang="en-US" sz="2800" dirty="0" smtClean="0">
              <a:latin typeface="Calibri" panose="020F0502020204030204"/>
              <a:cs typeface="Calibri" panose="020F0502020204030204"/>
            </a:endParaRPr>
          </a:p>
          <a:p>
            <a:pPr marL="355600" marR="614045" indent="-342900">
              <a:lnSpc>
                <a:spcPts val="3240"/>
              </a:lnSpc>
              <a:spcBef>
                <a:spcPts val="72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355600" marR="716915" indent="-342900">
              <a:lnSpc>
                <a:spcPct val="90000"/>
              </a:lnSpc>
              <a:spcBef>
                <a:spcPts val="67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A 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few </a:t>
            </a:r>
            <a:r>
              <a:rPr sz="2800" b="1" spc="-2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exclusively </a:t>
            </a:r>
            <a:r>
              <a:rPr sz="2800" b="1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breast-fed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infants may </a:t>
            </a:r>
            <a:r>
              <a:rPr sz="2800" dirty="0">
                <a:latin typeface="Calibri" panose="020F0502020204030204"/>
                <a:cs typeface="Calibri" panose="020F0502020204030204"/>
              </a:rPr>
              <a:t>also 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develop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clinically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significant 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CMPA </a:t>
            </a:r>
            <a:r>
              <a:rPr sz="2800" dirty="0">
                <a:latin typeface="Calibri" panose="020F0502020204030204"/>
                <a:cs typeface="Calibri" panose="020F0502020204030204"/>
              </a:rPr>
              <a:t>via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dairy 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protein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transfer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into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human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breast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milk.</a:t>
            </a:r>
            <a:endParaRPr sz="2800" dirty="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9916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IN" sz="2400" dirty="0" smtClean="0"/>
              <a:t> </a:t>
            </a:r>
            <a:r>
              <a:rPr lang="en-IN" sz="2400" dirty="0"/>
              <a:t>In developing countries, such as India, it is believed that CMPA is a disease of the developed </a:t>
            </a:r>
            <a:r>
              <a:rPr lang="en-IN" sz="2400" dirty="0" smtClean="0"/>
              <a:t>world .</a:t>
            </a:r>
          </a:p>
          <a:p>
            <a:pPr marL="342900" indent="-342900">
              <a:buFont typeface="Wingdings" pitchFamily="2" charset="2"/>
              <a:buChar char="q"/>
            </a:pPr>
            <a:endParaRPr lang="en-IN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n-IN" sz="2400" dirty="0" smtClean="0"/>
              <a:t>This </a:t>
            </a:r>
            <a:r>
              <a:rPr lang="en-IN" sz="2400" dirty="0"/>
              <a:t>assumption is mainly due to lack of awareness and diagnostic facilities (endoscopic biopsies). </a:t>
            </a:r>
            <a:endParaRPr lang="en-IN" sz="2400" dirty="0" smtClean="0"/>
          </a:p>
          <a:p>
            <a:pPr marL="342900" indent="-342900">
              <a:buFont typeface="Wingdings" pitchFamily="2" charset="2"/>
              <a:buChar char="q"/>
            </a:pPr>
            <a:endParaRPr lang="en-IN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n-IN" sz="2400" dirty="0" smtClean="0"/>
              <a:t>In </a:t>
            </a:r>
            <a:r>
              <a:rPr lang="en-IN" sz="2400" dirty="0"/>
              <a:t>India, cow’s milk is used as frequently as in the West and a recent study from the UK has shown that food allergy, including CMPA, is more frequent in non-Caucasians (majority were Asian) than in </a:t>
            </a:r>
            <a:r>
              <a:rPr lang="en-IN" sz="2400" dirty="0" smtClean="0"/>
              <a:t>Caucasians.</a:t>
            </a:r>
          </a:p>
          <a:p>
            <a:pPr marL="342900" indent="-342900">
              <a:buFont typeface="Wingdings" pitchFamily="2" charset="2"/>
              <a:buChar char="q"/>
            </a:pPr>
            <a:endParaRPr lang="en-IN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n-IN" sz="2400" dirty="0" smtClean="0"/>
              <a:t> </a:t>
            </a:r>
            <a:r>
              <a:rPr lang="en-IN" sz="2400" dirty="0"/>
              <a:t>Therefore, there is no reason why it should not occur in India. However, information about </a:t>
            </a:r>
            <a:r>
              <a:rPr lang="en-IN" sz="2400" dirty="0" smtClean="0"/>
              <a:t> this </a:t>
            </a:r>
            <a:r>
              <a:rPr lang="en-IN" sz="2400" dirty="0"/>
              <a:t>disease from India is scanty and only one study </a:t>
            </a:r>
            <a:r>
              <a:rPr lang="en-IN" sz="2400" dirty="0" smtClean="0"/>
              <a:t>by </a:t>
            </a:r>
            <a:r>
              <a:rPr lang="en-IN" sz="2400" dirty="0" err="1" smtClean="0"/>
              <a:t>Yachha</a:t>
            </a:r>
            <a:r>
              <a:rPr lang="en-IN" sz="2400" dirty="0" smtClean="0"/>
              <a:t> </a:t>
            </a:r>
            <a:r>
              <a:rPr lang="en-IN" sz="2400" dirty="0"/>
              <a:t>et </a:t>
            </a:r>
            <a:r>
              <a:rPr lang="en-IN" sz="2400" dirty="0" smtClean="0"/>
              <a:t>al has </a:t>
            </a:r>
            <a:r>
              <a:rPr lang="en-IN" sz="2400" dirty="0"/>
              <a:t>highlighted a prevalence of 13% among children &lt; 2 years of age with </a:t>
            </a:r>
            <a:r>
              <a:rPr lang="en-IN" sz="2400" dirty="0" smtClean="0"/>
              <a:t>mal absorption</a:t>
            </a:r>
            <a:r>
              <a:rPr lang="en-IN" sz="2400" dirty="0"/>
              <a:t>. </a:t>
            </a:r>
            <a:endParaRPr lang="en-IN" sz="2400" dirty="0" smtClean="0"/>
          </a:p>
          <a:p>
            <a:pPr marL="342900" indent="-342900">
              <a:buFont typeface="Wingdings" pitchFamily="2" charset="2"/>
              <a:buChar char="q"/>
            </a:pPr>
            <a:endParaRPr lang="en-IN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n-IN" sz="2400" dirty="0" smtClean="0"/>
              <a:t>There </a:t>
            </a:r>
            <a:r>
              <a:rPr lang="en-IN" sz="2400" dirty="0"/>
              <a:t>is no study from India that has prospectively established the presence and frequency of CMPA in children.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1166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SME-8001 Allerni deck">
      <a:dk1>
        <a:sysClr val="windowText" lastClr="000000"/>
      </a:dk1>
      <a:lt1>
        <a:sysClr val="window" lastClr="FFFFFF"/>
      </a:lt1>
      <a:dk2>
        <a:srgbClr val="004C92"/>
      </a:dk2>
      <a:lt2>
        <a:srgbClr val="FDB813"/>
      </a:lt2>
      <a:accent1>
        <a:srgbClr val="C01F3C"/>
      </a:accent1>
      <a:accent2>
        <a:srgbClr val="00ADEF"/>
      </a:accent2>
      <a:accent3>
        <a:srgbClr val="7AC143"/>
      </a:accent3>
      <a:accent4>
        <a:srgbClr val="F15A2A"/>
      </a:accent4>
      <a:accent5>
        <a:srgbClr val="8FDFFF"/>
      </a:accent5>
      <a:accent6>
        <a:srgbClr val="CDF1FF"/>
      </a:accent6>
      <a:hlink>
        <a:srgbClr val="3F3F3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2620</Words>
  <Application>Microsoft Office PowerPoint</Application>
  <PresentationFormat>On-screen Show (4:3)</PresentationFormat>
  <Paragraphs>256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1_Office Theme</vt:lpstr>
      <vt:lpstr>                          CMPA  </vt:lpstr>
      <vt:lpstr>Slide 2</vt:lpstr>
      <vt:lpstr>Objectives</vt:lpstr>
      <vt:lpstr>Introduction</vt:lpstr>
      <vt:lpstr>Slide 5</vt:lpstr>
      <vt:lpstr>Slide 6</vt:lpstr>
      <vt:lpstr>Classification of Adverse Reactions to Food</vt:lpstr>
      <vt:lpstr>EPIDEMIOLOGY</vt:lpstr>
      <vt:lpstr>Slide 9</vt:lpstr>
      <vt:lpstr>CLINICAL PRESENTATION</vt:lpstr>
      <vt:lpstr>Slide 11</vt:lpstr>
      <vt:lpstr>Slide 12</vt:lpstr>
      <vt:lpstr>Slide 13</vt:lpstr>
      <vt:lpstr>DIAGNOSTIC PROCEDURES</vt:lpstr>
      <vt:lpstr>Determination of Specific IgE and Skin  Prick Test</vt:lpstr>
      <vt:lpstr>Slide 16</vt:lpstr>
      <vt:lpstr>Endoscopy and Histology</vt:lpstr>
      <vt:lpstr>Formula feed: Allergenicity decrease  with decreasing chain length</vt:lpstr>
      <vt:lpstr>Diagnostic Elimination of CMP</vt:lpstr>
      <vt:lpstr>Slide 20</vt:lpstr>
      <vt:lpstr>Slide 21</vt:lpstr>
      <vt:lpstr>Oral Food Challenge Procedure With CMP  Open and Blind Challenges</vt:lpstr>
      <vt:lpstr>Dose of Milk</vt:lpstr>
      <vt:lpstr>Slide 24</vt:lpstr>
      <vt:lpstr>TREATMENT</vt:lpstr>
      <vt:lpstr>Infants Up to Age 12 Months</vt:lpstr>
      <vt:lpstr>Slide 27</vt:lpstr>
      <vt:lpstr>eHF Based on CMP</vt:lpstr>
      <vt:lpstr>AAF</vt:lpstr>
      <vt:lpstr>Soy protein–based formulae</vt:lpstr>
      <vt:lpstr>Slide 31</vt:lpstr>
      <vt:lpstr>Weaning Food</vt:lpstr>
      <vt:lpstr>REEVALUATION</vt:lpstr>
      <vt:lpstr>Prognosis</vt:lpstr>
      <vt:lpstr>CMPA: Is there potential for primary  prevention?</vt:lpstr>
      <vt:lpstr>Slide 36</vt:lpstr>
      <vt:lpstr>Slide 37</vt:lpstr>
      <vt:lpstr>Slide 38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Objectives</dc:title>
  <dc:creator/>
  <cp:lastModifiedBy>hp</cp:lastModifiedBy>
  <cp:revision>60</cp:revision>
  <dcterms:created xsi:type="dcterms:W3CDTF">2019-05-20T17:56:09Z</dcterms:created>
  <dcterms:modified xsi:type="dcterms:W3CDTF">2019-05-25T14:36:42Z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2017-02-08T00:00:00Z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2019-05-20T00:00:00Z</vt:filetime>
  </property>
  <property fmtid="{D5CDD505-2E9C-101B-9397-08002B2CF9AE}" pid="5" name="KSOProductBuildVer">
    <vt:lpwstr>1033-10.2.0.7646</vt:lpwstr>
  </property>
</Properties>
</file>